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86" r:id="rId1"/>
  </p:sldMasterIdLst>
  <p:notesMasterIdLst>
    <p:notesMasterId r:id="rId38"/>
  </p:notesMasterIdLst>
  <p:sldIdLst>
    <p:sldId id="256" r:id="rId2"/>
    <p:sldId id="279" r:id="rId3"/>
    <p:sldId id="260" r:id="rId4"/>
    <p:sldId id="289" r:id="rId5"/>
    <p:sldId id="356" r:id="rId6"/>
    <p:sldId id="334" r:id="rId7"/>
    <p:sldId id="333" r:id="rId8"/>
    <p:sldId id="293" r:id="rId9"/>
    <p:sldId id="297" r:id="rId10"/>
    <p:sldId id="296" r:id="rId11"/>
    <p:sldId id="284" r:id="rId12"/>
    <p:sldId id="305" r:id="rId13"/>
    <p:sldId id="357" r:id="rId14"/>
    <p:sldId id="336" r:id="rId15"/>
    <p:sldId id="302" r:id="rId16"/>
    <p:sldId id="351" r:id="rId17"/>
    <p:sldId id="309" r:id="rId18"/>
    <p:sldId id="338" r:id="rId19"/>
    <p:sldId id="358" r:id="rId20"/>
    <p:sldId id="341" r:id="rId21"/>
    <p:sldId id="342" r:id="rId22"/>
    <p:sldId id="343" r:id="rId23"/>
    <p:sldId id="344" r:id="rId24"/>
    <p:sldId id="339" r:id="rId25"/>
    <p:sldId id="340" r:id="rId26"/>
    <p:sldId id="345" r:id="rId27"/>
    <p:sldId id="346" r:id="rId28"/>
    <p:sldId id="347" r:id="rId29"/>
    <p:sldId id="348" r:id="rId30"/>
    <p:sldId id="359" r:id="rId31"/>
    <p:sldId id="354" r:id="rId32"/>
    <p:sldId id="350" r:id="rId33"/>
    <p:sldId id="361" r:id="rId34"/>
    <p:sldId id="330" r:id="rId35"/>
    <p:sldId id="277" r:id="rId36"/>
    <p:sldId id="299" r:id="rId3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A38D"/>
    <a:srgbClr val="44C1A3"/>
    <a:srgbClr val="65B2A0"/>
    <a:srgbClr val="FFC9C9"/>
    <a:srgbClr val="DFEEC0"/>
    <a:srgbClr val="FFDB93"/>
    <a:srgbClr val="FFCC66"/>
    <a:srgbClr val="D6F1FE"/>
    <a:srgbClr val="CCE2CD"/>
    <a:srgbClr val="6FAE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84706" autoAdjust="0"/>
  </p:normalViewPr>
  <p:slideViewPr>
    <p:cSldViewPr snapToGrid="0">
      <p:cViewPr varScale="1">
        <p:scale>
          <a:sx n="92" d="100"/>
          <a:sy n="92" d="100"/>
        </p:scale>
        <p:origin x="1181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269749115000044?via%3Dihub#bib119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4878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0957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2583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Alonzo et al. accepted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Mimet</a:t>
            </a:r>
            <a:r>
              <a:rPr lang="en-US" sz="1800" b="0" i="0" u="non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et al. 2009 – 8 days preceding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Luo et al. 2006 - 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Preceding 1, 6, and 12 months to the month of a 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phenophase</a:t>
            </a:r>
            <a:endParaRPr lang="en-US" sz="1800" b="0" i="0" u="non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Menzel 2003 - 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spring + summer anomalies strongly correlate with temperature of preceding months</a:t>
            </a:r>
            <a:endParaRPr lang="en-US" sz="1800" b="0" i="0" u="non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Pellerin et al. 2012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Wang et al. 2014 - 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 60 days before a phenological event</a:t>
            </a:r>
            <a:endParaRPr lang="en-US" sz="1800" b="0" i="0" u="non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800" b="0" i="0" u="non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Basler and Korner et al. 2014 - 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November and January daily mean temps </a:t>
            </a:r>
            <a:endParaRPr lang="en-US" sz="1800" b="0" i="0" u="non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Liu et al. 2015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Xie</a:t>
            </a:r>
            <a:r>
              <a:rPr lang="en-US" sz="1800" b="0" i="0" u="non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et al. 2015 - 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precip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. summarized from daily data over the growing season</a:t>
            </a:r>
            <a:endParaRPr lang="en-US" sz="1800" b="0" i="0" u="none" dirty="0">
              <a:solidFill>
                <a:srgbClr val="595959"/>
              </a:solidFill>
              <a:effectLst/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Jin</a:t>
            </a:r>
            <a:r>
              <a:rPr lang="en-US" sz="1800" b="0" i="0" u="non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et al. 2019 - 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Mean temp and </a:t>
            </a:r>
            <a:r>
              <a:rPr lang="en-US" sz="1800" b="0" i="0" u="none" strike="noStrike" dirty="0" err="1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precip</a:t>
            </a:r>
            <a:r>
              <a:rPr lang="en-US" sz="1800" b="0" i="0" u="none" strike="noStrike" dirty="0">
                <a:solidFill>
                  <a:srgbClr val="595959"/>
                </a:solidFill>
                <a:effectLst/>
                <a:latin typeface="Arial" panose="020B0604020202020204" pitchFamily="34" charset="0"/>
              </a:rPr>
              <a:t> for each period </a:t>
            </a:r>
            <a:endParaRPr u="none" dirty="0"/>
          </a:p>
        </p:txBody>
      </p:sp>
    </p:spTree>
    <p:extLst>
      <p:ext uri="{BB962C8B-B14F-4D97-AF65-F5344CB8AC3E}">
        <p14:creationId xmlns:p14="http://schemas.microsoft.com/office/powerpoint/2010/main" val="4248713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8488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633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Jin</a:t>
            </a:r>
            <a:r>
              <a:rPr lang="en-US" dirty="0"/>
              <a:t> et al. 2019 – spring warming 2.47 days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Chuine</a:t>
            </a:r>
            <a:r>
              <a:rPr lang="en-US" dirty="0"/>
              <a:t> et al. 2010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2527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70754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Model performance indicators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28100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Jin</a:t>
            </a:r>
            <a:r>
              <a:rPr lang="en-US" dirty="0"/>
              <a:t> et al. 2019 – SOS warming by 0.30 overall, delayed by winter warming 0.66 days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03113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08576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437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5788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 </a:t>
            </a:r>
            <a:r>
              <a:rPr lang="en-US" b="0" i="0" dirty="0" err="1">
                <a:solidFill>
                  <a:srgbClr val="2E2E2E"/>
                </a:solidFill>
                <a:effectLst/>
                <a:latin typeface="ElsevierGulliver"/>
              </a:rPr>
              <a:t>Jochner</a:t>
            </a:r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 &amp; Menzel 2015 - densely populated areas were linked to a delay of five days for leaf </a:t>
            </a:r>
            <a:r>
              <a:rPr lang="en-US" b="0" i="0" dirty="0" err="1">
                <a:solidFill>
                  <a:srgbClr val="2E2E2E"/>
                </a:solidFill>
                <a:effectLst/>
                <a:latin typeface="ElsevierGulliver"/>
              </a:rPr>
              <a:t>colouring</a:t>
            </a:r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 and leaf fall (</a:t>
            </a:r>
            <a:r>
              <a:rPr lang="en-US" b="0" i="0" u="none" strike="noStrike" dirty="0" err="1">
                <a:solidFill>
                  <a:srgbClr val="0C7DBB"/>
                </a:solidFill>
                <a:effectLst/>
                <a:latin typeface="ElsevierGulliver"/>
                <a:hlinkClick r:id="rId3"/>
              </a:rPr>
              <a:t>Rötzer</a:t>
            </a:r>
            <a:r>
              <a:rPr lang="en-US" b="0" i="0" u="none" strike="noStrike" dirty="0">
                <a:solidFill>
                  <a:srgbClr val="0C7DBB"/>
                </a:solidFill>
                <a:effectLst/>
                <a:latin typeface="ElsevierGulliver"/>
                <a:hlinkClick r:id="rId3"/>
              </a:rPr>
              <a:t>, 2007</a:t>
            </a:r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191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278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2082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2776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9170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5664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1999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3522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5280bf348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5280bf348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4012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732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5280bf348e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5280bf348e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103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456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55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White et al. 2002 – 8 days prolongation satellite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Studer</a:t>
            </a:r>
            <a:r>
              <a:rPr lang="en-US" sz="1800" b="0" i="0" u="none" strike="noStrike" dirty="0">
                <a:solidFill>
                  <a:srgbClr val="2E2E2E"/>
                </a:solidFill>
                <a:effectLst/>
                <a:latin typeface="ElsevierGulliver"/>
              </a:rPr>
              <a:t> et al. 2007 – advance of spring with satellite and ground-based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024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Jochner</a:t>
            </a:r>
            <a:r>
              <a:rPr lang="en-US" dirty="0"/>
              <a:t> &amp; Menzel 2015 - </a:t>
            </a:r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differences between the city and the countryside can be used for more than temporal and spatial analysis of the urban heat island effect; can provide evidence on how phenology will respond to future temperature increase and to alterations of other environmental conditions typical for the urban climate</a:t>
            </a: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b="0" i="0" dirty="0">
              <a:solidFill>
                <a:srgbClr val="2E2E2E"/>
              </a:solidFill>
              <a:effectLst/>
              <a:latin typeface="ElsevierGulliver"/>
            </a:endParaRPr>
          </a:p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b="0" i="0" dirty="0">
                <a:solidFill>
                  <a:srgbClr val="2E2E2E"/>
                </a:solidFill>
                <a:effectLst/>
                <a:latin typeface="ElsevierGulliver"/>
              </a:rPr>
              <a:t>Necessary to distinguish between the effects of local urban warming and the more general characteristics of global climate change</a:t>
            </a: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445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05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5280bf348e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5280bf348e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5452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34900" y="2314324"/>
            <a:ext cx="8447150" cy="2478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5894" y="765324"/>
            <a:ext cx="8245162" cy="1106260"/>
          </a:xfrm>
          <a:effectLst/>
        </p:spPr>
        <p:txBody>
          <a:bodyPr anchor="b">
            <a:normAutofit/>
          </a:bodyPr>
          <a:lstStyle>
            <a:lvl1pPr>
              <a:defRPr sz="27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5895" y="1871584"/>
            <a:ext cx="8245160" cy="442741"/>
          </a:xfrm>
        </p:spPr>
        <p:txBody>
          <a:bodyPr anchor="t">
            <a:normAutofit/>
          </a:bodyPr>
          <a:lstStyle>
            <a:lvl1pPr marL="0" indent="0" algn="l">
              <a:buNone/>
              <a:defRPr sz="1200" cap="all">
                <a:solidFill>
                  <a:schemeClr val="accent2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04463" y="4467103"/>
            <a:ext cx="213360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5894" y="4463859"/>
            <a:ext cx="5187908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62330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29348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08375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6629401" y="449794"/>
            <a:ext cx="2180113" cy="43627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506795"/>
            <a:ext cx="1503123" cy="38873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81193" y="506795"/>
            <a:ext cx="5922209" cy="388730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45255" y="4467103"/>
            <a:ext cx="99610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3" y="4463859"/>
            <a:ext cx="5922209" cy="2738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34962" y="4467103"/>
            <a:ext cx="873146" cy="273844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91081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 sz="9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941645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214" y="460805"/>
            <a:ext cx="8482004" cy="89197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526617"/>
            <a:ext cx="8272212" cy="7603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5895" y="1635373"/>
            <a:ext cx="8272211" cy="2758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8725" y="4467103"/>
            <a:ext cx="789381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496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5863" y="3856481"/>
            <a:ext cx="8468145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2282933"/>
            <a:ext cx="8272211" cy="1123130"/>
          </a:xfrm>
        </p:spPr>
        <p:txBody>
          <a:bodyPr anchor="b">
            <a:normAutofit/>
          </a:bodyPr>
          <a:lstStyle>
            <a:lvl1pPr algn="l">
              <a:defRPr sz="27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5" y="3406063"/>
            <a:ext cx="8272211" cy="450417"/>
          </a:xfrm>
        </p:spPr>
        <p:txBody>
          <a:bodyPr anchor="t">
            <a:normAutofit/>
          </a:bodyPr>
          <a:lstStyle>
            <a:lvl1pPr marL="0" indent="0" algn="l">
              <a:buNone/>
              <a:defRPr sz="1350" cap="all">
                <a:solidFill>
                  <a:schemeClr val="accent2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5148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5895" y="1671003"/>
            <a:ext cx="4066793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1313" y="1671003"/>
            <a:ext cx="4066794" cy="272478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50492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334487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5895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5415" y="1688169"/>
            <a:ext cx="3815306" cy="402004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5896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92802" y="1688169"/>
            <a:ext cx="3815305" cy="415030"/>
          </a:xfrm>
        </p:spPr>
        <p:txBody>
          <a:bodyPr anchor="b">
            <a:noAutofit/>
          </a:bodyPr>
          <a:lstStyle>
            <a:lvl1pPr marL="0" indent="0">
              <a:buNone/>
              <a:defRPr sz="1650" b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2" y="2194540"/>
            <a:ext cx="4044825" cy="220124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5012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330512" y="454916"/>
            <a:ext cx="8475027" cy="94412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1921" y="547244"/>
            <a:ext cx="8272212" cy="7412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4065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39890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335863" y="3856480"/>
            <a:ext cx="8473650" cy="9560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4" y="3946722"/>
            <a:ext cx="3682084" cy="517136"/>
          </a:xfrm>
        </p:spPr>
        <p:txBody>
          <a:bodyPr anchor="ctr"/>
          <a:lstStyle>
            <a:lvl1pPr algn="l">
              <a:defRPr sz="15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862" y="450900"/>
            <a:ext cx="8469630" cy="3153600"/>
          </a:xfrm>
        </p:spPr>
        <p:txBody>
          <a:bodyPr anchor="ctr">
            <a:normAutofit/>
          </a:bodyPr>
          <a:lstStyle>
            <a:lvl1pPr>
              <a:defRPr sz="1500">
                <a:solidFill>
                  <a:schemeClr val="tx2"/>
                </a:solidFill>
              </a:defRPr>
            </a:lvl1pPr>
            <a:lvl2pPr>
              <a:defRPr sz="1350">
                <a:solidFill>
                  <a:schemeClr val="tx2"/>
                </a:solidFill>
              </a:defRPr>
            </a:lvl2pPr>
            <a:lvl3pPr>
              <a:defRPr sz="1200">
                <a:solidFill>
                  <a:schemeClr val="tx2"/>
                </a:solidFill>
              </a:defRPr>
            </a:lvl3pPr>
            <a:lvl4pPr>
              <a:defRPr sz="1050">
                <a:solidFill>
                  <a:schemeClr val="tx2"/>
                </a:solidFill>
              </a:defRPr>
            </a:lvl4pPr>
            <a:lvl5pPr>
              <a:defRPr sz="1050">
                <a:solidFill>
                  <a:schemeClr val="tx2"/>
                </a:solidFill>
              </a:defRPr>
            </a:lvl5pPr>
            <a:lvl6pPr>
              <a:defRPr sz="1050">
                <a:solidFill>
                  <a:schemeClr val="tx2"/>
                </a:solidFill>
              </a:defRPr>
            </a:lvl6pPr>
            <a:lvl7pPr>
              <a:defRPr sz="1050">
                <a:solidFill>
                  <a:schemeClr val="tx2"/>
                </a:solidFill>
              </a:defRPr>
            </a:lvl7pPr>
            <a:lvl8pPr>
              <a:defRPr sz="1050">
                <a:solidFill>
                  <a:schemeClr val="tx2"/>
                </a:solidFill>
              </a:defRPr>
            </a:lvl8pPr>
            <a:lvl9pPr>
              <a:defRPr sz="105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05618" y="3946723"/>
            <a:ext cx="4402490" cy="517136"/>
          </a:xfrm>
        </p:spPr>
        <p:txBody>
          <a:bodyPr anchor="ctr">
            <a:normAutofit/>
          </a:bodyPr>
          <a:lstStyle>
            <a:lvl1pPr marL="0" indent="0" algn="r">
              <a:buNone/>
              <a:defRPr sz="825">
                <a:solidFill>
                  <a:schemeClr val="bg1"/>
                </a:solidFill>
              </a:defRPr>
            </a:lvl1pPr>
            <a:lvl2pPr marL="342900" indent="0">
              <a:buNone/>
              <a:defRPr sz="825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73935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95" y="3520042"/>
            <a:ext cx="8272212" cy="425054"/>
          </a:xfrm>
        </p:spPr>
        <p:txBody>
          <a:bodyPr anchor="b">
            <a:normAutofit/>
          </a:bodyPr>
          <a:lstStyle>
            <a:lvl1pPr algn="l">
              <a:defRPr sz="18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5863" y="449794"/>
            <a:ext cx="8468144" cy="266793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35894" y="3945096"/>
            <a:ext cx="8272213" cy="449003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64695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35894" y="528843"/>
            <a:ext cx="8272212" cy="8921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5894" y="1752002"/>
            <a:ext cx="8272212" cy="2642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704464" y="4467103"/>
            <a:ext cx="21335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5894" y="4463859"/>
            <a:ext cx="518790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8725" y="4467103"/>
            <a:ext cx="78938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2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9" name="Rectangle 8"/>
          <p:cNvSpPr/>
          <p:nvPr/>
        </p:nvSpPr>
        <p:spPr>
          <a:xfrm>
            <a:off x="334901" y="342900"/>
            <a:ext cx="2777490" cy="7124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031610" y="340232"/>
            <a:ext cx="2777490" cy="7391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3181373" y="342900"/>
            <a:ext cx="2777490" cy="6858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431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1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9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350" kern="1200">
          <a:solidFill>
            <a:schemeClr val="tx2"/>
          </a:solidFill>
          <a:latin typeface="+mn-lt"/>
          <a:ea typeface="+mn-ea"/>
          <a:cs typeface="+mn-cs"/>
        </a:defRPr>
      </a:lvl1pPr>
      <a:lvl2pPr marL="472500" indent="-229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2pPr>
      <a:lvl3pPr marL="675000" indent="-202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050" kern="1200">
          <a:solidFill>
            <a:schemeClr val="tx2"/>
          </a:solidFill>
          <a:latin typeface="+mn-lt"/>
          <a:ea typeface="+mn-ea"/>
          <a:cs typeface="+mn-cs"/>
        </a:defRPr>
      </a:lvl3pPr>
      <a:lvl4pPr marL="93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4pPr>
      <a:lvl5pPr marL="1201500" indent="-17550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5pPr>
      <a:lvl6pPr marL="142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6pPr>
      <a:lvl7pPr marL="165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7pPr>
      <a:lvl8pPr marL="1875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8pPr>
      <a:lvl9pPr marL="2100000" indent="-171450" algn="l" defTabSz="342900" rtl="0" eaLnBrk="1" latinLnBrk="0" hangingPunct="1">
        <a:spcBef>
          <a:spcPct val="20000"/>
        </a:spcBef>
        <a:spcAft>
          <a:spcPts val="45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9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gif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8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49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212327" y="1130560"/>
            <a:ext cx="5672942" cy="2777490"/>
          </a:xfrm>
          <a:prstGeom prst="rect">
            <a:avLst/>
          </a:prstGeom>
        </p:spPr>
        <p:txBody>
          <a:bodyPr spcFirstLastPara="1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cap="none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Investigating The </a:t>
            </a:r>
            <a:r>
              <a:rPr lang="en-US" sz="3200" cap="none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Variability of </a:t>
            </a:r>
            <a:r>
              <a:rPr lang="en-US" sz="3200" cap="none" dirty="0">
                <a:solidFill>
                  <a:schemeClr val="tx1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Urban Tree Phenology Using Volunteer-hosted Phenocams</a:t>
            </a:r>
            <a:endParaRPr lang="en-US" sz="3200" cap="none" dirty="0">
              <a:solidFill>
                <a:schemeClr val="tx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402466" y="3356133"/>
            <a:ext cx="4862557" cy="1052380"/>
          </a:xfrm>
          <a:prstGeom prst="rect">
            <a:avLst/>
          </a:prstGeom>
          <a:ln w="57150">
            <a:noFill/>
          </a:ln>
        </p:spPr>
        <p:txBody>
          <a:bodyPr spcFirstLastPara="1" lIns="91425" tIns="91425" rIns="91425" bIns="91425" anchor="ctr" anchorCtr="0">
            <a:normAutofit/>
          </a:bodyPr>
          <a:lstStyle/>
          <a:p>
            <a:pPr algn="ctr">
              <a:spcBef>
                <a:spcPts val="0"/>
              </a:spcBef>
              <a:spcAft>
                <a:spcPts val="600"/>
              </a:spcAft>
            </a:pPr>
            <a:r>
              <a:rPr lang="en-US" sz="11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Presented by Maya Hall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Advisor: Dr. Michael Alonzo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1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Committee Members: Dr. Valentina Aquila and Dr. Sauleh Siddiqui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340231"/>
            <a:ext cx="8474200" cy="3845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1656798" y="2497283"/>
            <a:ext cx="2777490" cy="4404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900" y="4408514"/>
            <a:ext cx="8474200" cy="384531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3" name="Picture 2" descr="A picture containing text, outdoor, sky, tree&#10;&#10;Description automatically generated">
            <a:extLst>
              <a:ext uri="{FF2B5EF4-FFF2-40B4-BE49-F238E27FC236}">
                <a16:creationId xmlns:a16="http://schemas.microsoft.com/office/drawing/2014/main" id="{613B6ACA-DD64-EBB3-1C41-B1F6BC4B5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5000" contrast="-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9627" y="1130560"/>
            <a:ext cx="2088993" cy="278532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Phenocam Installation and Data Collection</a:t>
            </a:r>
          </a:p>
        </p:txBody>
      </p:sp>
      <p:pic>
        <p:nvPicPr>
          <p:cNvPr id="5" name="Picture 4" descr="A picture containing outdoor, sky, ground, stone&#10;&#10;Description automatically generated">
            <a:extLst>
              <a:ext uri="{FF2B5EF4-FFF2-40B4-BE49-F238E27FC236}">
                <a16:creationId xmlns:a16="http://schemas.microsoft.com/office/drawing/2014/main" id="{9FB55BC6-EB11-1A24-CAD1-FA9D42EF5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102" y="714049"/>
            <a:ext cx="2838106" cy="21285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211C8A-3E36-5A80-E186-60414C458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875" y="3117913"/>
            <a:ext cx="1654333" cy="1240329"/>
          </a:xfrm>
          <a:prstGeom prst="rect">
            <a:avLst/>
          </a:prstGeom>
        </p:spPr>
      </p:pic>
      <p:pic>
        <p:nvPicPr>
          <p:cNvPr id="9" name="Picture 8" descr="A picture containing text, sky, outdoor, tree&#10;&#10;Description automatically generated">
            <a:extLst>
              <a:ext uri="{FF2B5EF4-FFF2-40B4-BE49-F238E27FC236}">
                <a16:creationId xmlns:a16="http://schemas.microsoft.com/office/drawing/2014/main" id="{FD792E3E-1601-F45A-D27F-0263A41F5E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25" t="23414" r="39594" b="2440"/>
          <a:stretch/>
        </p:blipFill>
        <p:spPr>
          <a:xfrm>
            <a:off x="6001650" y="2947599"/>
            <a:ext cx="1278673" cy="19124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CD2F6C-0800-25E1-F112-C50F5E880D35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1F44FA-008E-7312-EDA7-9BAAAFD8FE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4" name="Picture 3" descr="A large tree&#10;&#10;Description automatically generated">
            <a:extLst>
              <a:ext uri="{FF2B5EF4-FFF2-40B4-BE49-F238E27FC236}">
                <a16:creationId xmlns:a16="http://schemas.microsoft.com/office/drawing/2014/main" id="{51E26202-98DA-4279-32EB-FBA0240B8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14" y="1245856"/>
            <a:ext cx="5748384" cy="31935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AFD34A-F630-5BAC-B1B4-0750D525FA23}"/>
              </a:ext>
            </a:extLst>
          </p:cNvPr>
          <p:cNvSpPr txBox="1"/>
          <p:nvPr/>
        </p:nvSpPr>
        <p:spPr>
          <a:xfrm>
            <a:off x="647744" y="4595152"/>
            <a:ext cx="49343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Above: raw video from phenocam; Right: Examples of phenocam set-ups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222EAE-FBE2-852A-8560-4FC1A9CE2550}"/>
              </a:ext>
            </a:extLst>
          </p:cNvPr>
          <p:cNvSpPr/>
          <p:nvPr/>
        </p:nvSpPr>
        <p:spPr>
          <a:xfrm>
            <a:off x="2135695" y="2491579"/>
            <a:ext cx="979212" cy="91203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66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7E346-EF31-69FB-3ECA-33A57A951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Daily Images and 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xROI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346084-8B57-8348-B76D-138338455B62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9E61DD-B6E3-2ED6-5462-4F42F64D16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EA2DAC-3086-F045-D18D-FC7888F77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25" y="1455655"/>
            <a:ext cx="3701163" cy="2766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6CE1A6-30A5-23AC-7795-F0C9BF224AE7}"/>
              </a:ext>
            </a:extLst>
          </p:cNvPr>
          <p:cNvSpPr txBox="1"/>
          <p:nvPr/>
        </p:nvSpPr>
        <p:spPr>
          <a:xfrm>
            <a:off x="311700" y="4467642"/>
            <a:ext cx="3622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Lef</a:t>
            </a:r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t: </a:t>
            </a: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Example of an ROI in </a:t>
            </a:r>
            <a:r>
              <a:rPr lang="en-US" sz="1200" b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xROI</a:t>
            </a:r>
            <a:r>
              <a:rPr lang="en-US" sz="1200" b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GUI; Right: Example of drawn and labeled ROIs. 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A picture containing text, grass, road, highway&#10;&#10;Description automatically generated">
            <a:extLst>
              <a:ext uri="{FF2B5EF4-FFF2-40B4-BE49-F238E27FC236}">
                <a16:creationId xmlns:a16="http://schemas.microsoft.com/office/drawing/2014/main" id="{C6BB06AD-4B84-134F-E42B-B76D904B81D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9" r="5128" b="1976"/>
          <a:stretch/>
        </p:blipFill>
        <p:spPr bwMode="auto">
          <a:xfrm>
            <a:off x="4162343" y="633237"/>
            <a:ext cx="4752334" cy="40652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3307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5D33-ECFE-6E28-18A5-961493DB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Spline Interpolation and </a:t>
            </a:r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Phenometrics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03088F-F35A-3FDA-D8C6-1AF596D61126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B7C1E3-0664-33F0-FC7E-ED41BB13AD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5F7CDF0-E0C6-00AB-45A1-FF509A2B5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495" y="1287619"/>
            <a:ext cx="6469010" cy="3234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BB4BD8-D0AC-F50F-2C7C-690079C463EE}"/>
              </a:ext>
            </a:extLst>
          </p:cNvPr>
          <p:cNvSpPr txBox="1"/>
          <p:nvPr/>
        </p:nvSpPr>
        <p:spPr>
          <a:xfrm>
            <a:off x="3441650" y="4522124"/>
            <a:ext cx="2260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 of spline interpolation</a:t>
            </a:r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F02079-BF39-CCDB-2E3D-50BA5BC2E57B}"/>
              </a:ext>
            </a:extLst>
          </p:cNvPr>
          <p:cNvSpPr txBox="1"/>
          <p:nvPr/>
        </p:nvSpPr>
        <p:spPr>
          <a:xfrm>
            <a:off x="2344994" y="3134032"/>
            <a:ext cx="61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BF09B-3683-B19D-FD4C-2C864E4A0E23}"/>
              </a:ext>
            </a:extLst>
          </p:cNvPr>
          <p:cNvSpPr txBox="1"/>
          <p:nvPr/>
        </p:nvSpPr>
        <p:spPr>
          <a:xfrm>
            <a:off x="3537154" y="1702094"/>
            <a:ext cx="619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EOS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B3040BC-A23D-55F5-4865-64937B699601}"/>
              </a:ext>
            </a:extLst>
          </p:cNvPr>
          <p:cNvCxnSpPr>
            <a:cxnSpLocks/>
          </p:cNvCxnSpPr>
          <p:nvPr/>
        </p:nvCxnSpPr>
        <p:spPr>
          <a:xfrm flipH="1" flipV="1">
            <a:off x="2219632" y="2743200"/>
            <a:ext cx="280220" cy="390832"/>
          </a:xfrm>
          <a:prstGeom prst="straightConnector1">
            <a:avLst/>
          </a:prstGeom>
          <a:ln w="28575">
            <a:solidFill>
              <a:srgbClr val="47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7F4C56-9D9E-2248-9696-9736C63855FF}"/>
              </a:ext>
            </a:extLst>
          </p:cNvPr>
          <p:cNvCxnSpPr>
            <a:cxnSpLocks/>
          </p:cNvCxnSpPr>
          <p:nvPr/>
        </p:nvCxnSpPr>
        <p:spPr>
          <a:xfrm flipH="1">
            <a:off x="3642852" y="2071426"/>
            <a:ext cx="132735" cy="436909"/>
          </a:xfrm>
          <a:prstGeom prst="straightConnector1">
            <a:avLst/>
          </a:prstGeom>
          <a:ln w="28575">
            <a:solidFill>
              <a:srgbClr val="47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024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CD209A-244D-C9B3-3DCB-27A010134848}"/>
              </a:ext>
            </a:extLst>
          </p:cNvPr>
          <p:cNvSpPr/>
          <p:nvPr/>
        </p:nvSpPr>
        <p:spPr>
          <a:xfrm>
            <a:off x="5441020" y="3679134"/>
            <a:ext cx="2346306" cy="1282269"/>
          </a:xfrm>
          <a:prstGeom prst="roundRect">
            <a:avLst/>
          </a:prstGeom>
          <a:solidFill>
            <a:srgbClr val="44C1A3">
              <a:alpha val="17000"/>
            </a:srgbClr>
          </a:solidFill>
          <a:ln>
            <a:solidFill>
              <a:schemeClr val="accent4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E81C8C2-7C6A-3B2A-284D-AD5020D6FD86}"/>
              </a:ext>
            </a:extLst>
          </p:cNvPr>
          <p:cNvSpPr/>
          <p:nvPr/>
        </p:nvSpPr>
        <p:spPr>
          <a:xfrm>
            <a:off x="4485171" y="1536109"/>
            <a:ext cx="4258004" cy="1356855"/>
          </a:xfrm>
          <a:prstGeom prst="roundRect">
            <a:avLst/>
          </a:prstGeom>
          <a:solidFill>
            <a:schemeClr val="accent1">
              <a:lumMod val="75000"/>
              <a:alpha val="17000"/>
            </a:schemeClr>
          </a:solidFill>
          <a:ln>
            <a:solidFill>
              <a:schemeClr val="accent1">
                <a:lumMod val="75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1D40430-B242-7D9A-3D11-8BF34137D835}"/>
              </a:ext>
            </a:extLst>
          </p:cNvPr>
          <p:cNvSpPr/>
          <p:nvPr/>
        </p:nvSpPr>
        <p:spPr>
          <a:xfrm>
            <a:off x="453131" y="1648568"/>
            <a:ext cx="2990281" cy="2030566"/>
          </a:xfrm>
          <a:prstGeom prst="roundRect">
            <a:avLst/>
          </a:prstGeom>
          <a:solidFill>
            <a:srgbClr val="47A38D">
              <a:alpha val="17000"/>
            </a:srgbClr>
          </a:solidFill>
          <a:ln>
            <a:solidFill>
              <a:srgbClr val="47A38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E2A59-0780-839A-77A2-317AD0B3E3F1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0CAE3-1E9D-6B2E-6163-3A33ECC79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8449A-4BCE-F459-4BD1-3397243E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Interannual Differences in Phenometrics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47C57-EBD0-C68B-6657-47D24F7B28F9}"/>
              </a:ext>
            </a:extLst>
          </p:cNvPr>
          <p:cNvSpPr txBox="1"/>
          <p:nvPr/>
        </p:nvSpPr>
        <p:spPr>
          <a:xfrm>
            <a:off x="521793" y="1910030"/>
            <a:ext cx="2921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Analysis of Variance (ANOVA)</a:t>
            </a:r>
          </a:p>
          <a:p>
            <a:endParaRPr lang="en-US" sz="16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Start of season (SOS)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End of season (EOS)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Growing season length (GSL)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4160F-8A21-8F87-0895-7615419F0DF4}"/>
              </a:ext>
            </a:extLst>
          </p:cNvPr>
          <p:cNvSpPr txBox="1"/>
          <p:nvPr/>
        </p:nvSpPr>
        <p:spPr>
          <a:xfrm>
            <a:off x="4831080" y="1799037"/>
            <a:ext cx="3791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Tukey’s Honest Significant Difference (HSD)</a:t>
            </a:r>
          </a:p>
          <a:p>
            <a:endParaRPr lang="en-US" sz="1600" u="sng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Significant phenometrics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B9A46-B3D9-AE22-21D8-D4A2339F8BB9}"/>
              </a:ext>
            </a:extLst>
          </p:cNvPr>
          <p:cNvSpPr txBox="1"/>
          <p:nvPr/>
        </p:nvSpPr>
        <p:spPr>
          <a:xfrm>
            <a:off x="5598719" y="3904769"/>
            <a:ext cx="20309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Visualize as Boxplots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All phenometrics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303CD03-B96C-11D5-FC90-836D6C2B3357}"/>
              </a:ext>
            </a:extLst>
          </p:cNvPr>
          <p:cNvCxnSpPr/>
          <p:nvPr/>
        </p:nvCxnSpPr>
        <p:spPr>
          <a:xfrm>
            <a:off x="3710940" y="2308860"/>
            <a:ext cx="632460" cy="0"/>
          </a:xfrm>
          <a:prstGeom prst="straightConnector1">
            <a:avLst/>
          </a:prstGeom>
          <a:ln w="38100">
            <a:solidFill>
              <a:srgbClr val="47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6060F5-BC19-605B-D3D3-225A1AD0828A}"/>
              </a:ext>
            </a:extLst>
          </p:cNvPr>
          <p:cNvCxnSpPr/>
          <p:nvPr/>
        </p:nvCxnSpPr>
        <p:spPr>
          <a:xfrm>
            <a:off x="6614172" y="3078480"/>
            <a:ext cx="0" cy="502920"/>
          </a:xfrm>
          <a:prstGeom prst="straightConnector1">
            <a:avLst/>
          </a:prstGeom>
          <a:ln w="38100">
            <a:solidFill>
              <a:srgbClr val="47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827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E8C359-2281-35D0-309A-9F040DCBEF00}"/>
              </a:ext>
            </a:extLst>
          </p:cNvPr>
          <p:cNvSpPr/>
          <p:nvPr/>
        </p:nvSpPr>
        <p:spPr>
          <a:xfrm>
            <a:off x="5479555" y="1993222"/>
            <a:ext cx="3241159" cy="1526597"/>
          </a:xfrm>
          <a:prstGeom prst="roundRect">
            <a:avLst/>
          </a:prstGeom>
          <a:solidFill>
            <a:srgbClr val="65B2A0">
              <a:alpha val="17000"/>
            </a:srgbClr>
          </a:solidFill>
          <a:ln>
            <a:solidFill>
              <a:srgbClr val="CCE2C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B07AD40-D11A-2679-8874-5085E38FB092}"/>
              </a:ext>
            </a:extLst>
          </p:cNvPr>
          <p:cNvSpPr/>
          <p:nvPr/>
        </p:nvSpPr>
        <p:spPr>
          <a:xfrm>
            <a:off x="208281" y="1514620"/>
            <a:ext cx="4435282" cy="2651701"/>
          </a:xfrm>
          <a:prstGeom prst="roundRect">
            <a:avLst/>
          </a:prstGeom>
          <a:solidFill>
            <a:srgbClr val="65B2A0">
              <a:alpha val="17000"/>
            </a:srgbClr>
          </a:solidFill>
          <a:ln>
            <a:solidFill>
              <a:srgbClr val="CCE2C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E2A59-0780-839A-77A2-317AD0B3E3F1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0CAE3-1E9D-6B2E-6163-3A33ECC79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38C82A-38DA-6CE4-CB82-FEFB13F90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Analyses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E316AB6-4C2D-DCD7-40EA-39CAD46AC296}"/>
              </a:ext>
            </a:extLst>
          </p:cNvPr>
          <p:cNvSpPr txBox="1">
            <a:spLocks/>
          </p:cNvSpPr>
          <p:nvPr/>
        </p:nvSpPr>
        <p:spPr>
          <a:xfrm>
            <a:off x="355407" y="1708292"/>
            <a:ext cx="4141030" cy="299018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Wingdings 2" panose="05020102010507070707" pitchFamily="18" charset="2"/>
              <a:buChar char="●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●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●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Aims 1 &amp; 2 </a:t>
            </a:r>
            <a:r>
              <a:rPr lang="en-US" sz="1800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 Climate, Site, and Genus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Hierarchical Mixed Effects modeling</a:t>
            </a: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Ordinary Least Squares modeling</a:t>
            </a: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Visualization of genera differences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2518D1-2ADF-0376-B0F4-619CFA31AFAD}"/>
              </a:ext>
            </a:extLst>
          </p:cNvPr>
          <p:cNvSpPr txBox="1">
            <a:spLocks/>
          </p:cNvSpPr>
          <p:nvPr/>
        </p:nvSpPr>
        <p:spPr>
          <a:xfrm>
            <a:off x="5744871" y="2060974"/>
            <a:ext cx="2975843" cy="1536004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Wingdings 2" panose="05020102010507070707" pitchFamily="18" charset="2"/>
              <a:buChar char="●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●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●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Model Evaluation Steps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MAD and R²</a:t>
            </a: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BIC minimization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61C04CCC-5234-7BFD-4AB5-345C78613649}"/>
              </a:ext>
            </a:extLst>
          </p:cNvPr>
          <p:cNvSpPr/>
          <p:nvPr/>
        </p:nvSpPr>
        <p:spPr>
          <a:xfrm>
            <a:off x="4847428" y="2412723"/>
            <a:ext cx="428262" cy="572700"/>
          </a:xfrm>
          <a:prstGeom prst="rightBrace">
            <a:avLst/>
          </a:prstGeom>
          <a:noFill/>
          <a:ln w="38100">
            <a:solidFill>
              <a:srgbClr val="47A3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02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97E2A59-0780-839A-77A2-317AD0B3E3F1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0CAE3-1E9D-6B2E-6163-3A33ECC79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69C66BC-4C59-F49A-A332-889D07E72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758349"/>
              </p:ext>
            </p:extLst>
          </p:nvPr>
        </p:nvGraphicFramePr>
        <p:xfrm>
          <a:off x="311700" y="899160"/>
          <a:ext cx="8428439" cy="398208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11668">
                  <a:extLst>
                    <a:ext uri="{9D8B030D-6E8A-4147-A177-3AD203B41FA5}">
                      <a16:colId xmlns:a16="http://schemas.microsoft.com/office/drawing/2014/main" val="3245916052"/>
                    </a:ext>
                  </a:extLst>
                </a:gridCol>
                <a:gridCol w="1836524">
                  <a:extLst>
                    <a:ext uri="{9D8B030D-6E8A-4147-A177-3AD203B41FA5}">
                      <a16:colId xmlns:a16="http://schemas.microsoft.com/office/drawing/2014/main" val="2909832829"/>
                    </a:ext>
                  </a:extLst>
                </a:gridCol>
                <a:gridCol w="1260389">
                  <a:extLst>
                    <a:ext uri="{9D8B030D-6E8A-4147-A177-3AD203B41FA5}">
                      <a16:colId xmlns:a16="http://schemas.microsoft.com/office/drawing/2014/main" val="3849013305"/>
                    </a:ext>
                  </a:extLst>
                </a:gridCol>
                <a:gridCol w="4019858">
                  <a:extLst>
                    <a:ext uri="{9D8B030D-6E8A-4147-A177-3AD203B41FA5}">
                      <a16:colId xmlns:a16="http://schemas.microsoft.com/office/drawing/2014/main" val="1131946333"/>
                    </a:ext>
                  </a:extLst>
                </a:gridCol>
              </a:tblGrid>
              <a:tr h="3460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Variable Name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Short Name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Description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7034770"/>
                  </a:ext>
                </a:extLst>
              </a:tr>
              <a:tr h="798603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Regional Variables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Temperature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3429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Monthly and daily minimums, maximums, and averages from NOAA</a:t>
                      </a:r>
                    </a:p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1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2639915"/>
                  </a:ext>
                </a:extLst>
              </a:tr>
              <a:tr h="346053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Precipitation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PRECIP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1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Monthly averages and totals from NOAA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6F1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041385"/>
                  </a:ext>
                </a:extLst>
              </a:tr>
              <a:tr h="489081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Site Variables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Impervious surface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Impervious surface from City of D.C. planimetric data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655608"/>
                  </a:ext>
                </a:extLst>
              </a:tr>
              <a:tr h="489081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Tree canopy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TCF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 m tree canopy map derived from 2018 City of D.C. lidar data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34503"/>
                  </a:ext>
                </a:extLst>
              </a:tr>
              <a:tr h="346053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Elevation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ELEV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B9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City of D.C. lidar Digital Terrain Model (2018)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B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7049395"/>
                  </a:ext>
                </a:extLst>
              </a:tr>
              <a:tr h="346053">
                <a:tc rowSpan="3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Random Effects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Year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2020 – 2022 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633280"/>
                  </a:ext>
                </a:extLst>
              </a:tr>
              <a:tr h="346053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Phenocam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Phenocam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Individual phenocams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38849"/>
                  </a:ext>
                </a:extLst>
              </a:tr>
              <a:tr h="475053">
                <a:tc vMerge="1"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Genus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Genus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E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Street tree identities provided by D.C.’s Urban Forestry Division (UFD)</a:t>
                      </a:r>
                    </a:p>
                  </a:txBody>
                  <a:tcPr marL="17094" marR="17094" marT="17094" marB="1709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893588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C88449A-4BCE-F459-4BD1-3397243E5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217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0E8C359-2281-35D0-309A-9F040DCBEF00}"/>
              </a:ext>
            </a:extLst>
          </p:cNvPr>
          <p:cNvSpPr/>
          <p:nvPr/>
        </p:nvSpPr>
        <p:spPr>
          <a:xfrm>
            <a:off x="198783" y="1129085"/>
            <a:ext cx="3848432" cy="3689405"/>
          </a:xfrm>
          <a:prstGeom prst="roundRect">
            <a:avLst/>
          </a:prstGeom>
          <a:solidFill>
            <a:srgbClr val="65B2A0">
              <a:alpha val="17000"/>
            </a:srgbClr>
          </a:solidFill>
          <a:ln>
            <a:solidFill>
              <a:srgbClr val="CCE2C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7E2A59-0780-839A-77A2-317AD0B3E3F1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0CAE3-1E9D-6B2E-6163-3A33ECC796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B38C82A-38DA-6CE4-CB82-FEFB13F90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 Evaluation</a:t>
            </a:r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32518D1-2ADF-0376-B0F4-619CFA31AFAD}"/>
              </a:ext>
            </a:extLst>
          </p:cNvPr>
          <p:cNvSpPr txBox="1">
            <a:spLocks/>
          </p:cNvSpPr>
          <p:nvPr/>
        </p:nvSpPr>
        <p:spPr>
          <a:xfrm>
            <a:off x="257534" y="1469420"/>
            <a:ext cx="3730930" cy="337559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Wingdings 2" panose="05020102010507070707" pitchFamily="18" charset="2"/>
              <a:buChar char="●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●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●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 3</a:t>
            </a:r>
            <a:r>
              <a:rPr lang="en-US" sz="1800" u="sng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– Volunteer-hosted Phenocams</a:t>
            </a: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Assess benefits and complexities of phenocams</a:t>
            </a: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influence of volunteer-based sites</a:t>
            </a: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Provide recommendations</a:t>
            </a:r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endParaRPr lang="en-US" sz="1800" u="sng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picture containing tree, plant, outdoor, forest&#10;&#10;Description automatically generated">
            <a:extLst>
              <a:ext uri="{FF2B5EF4-FFF2-40B4-BE49-F238E27FC236}">
                <a16:creationId xmlns:a16="http://schemas.microsoft.com/office/drawing/2014/main" id="{26502321-410B-8658-0D46-F1C0EB97A0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2"/>
          <a:stretch/>
        </p:blipFill>
        <p:spPr>
          <a:xfrm>
            <a:off x="6404212" y="2338021"/>
            <a:ext cx="2615228" cy="1679734"/>
          </a:xfrm>
          <a:prstGeom prst="rect">
            <a:avLst/>
          </a:prstGeom>
        </p:spPr>
      </p:pic>
      <p:pic>
        <p:nvPicPr>
          <p:cNvPr id="12" name="Picture 11" descr="A house with trees around it&#10;&#10;Description automatically generated with medium confidence">
            <a:extLst>
              <a:ext uri="{FF2B5EF4-FFF2-40B4-BE49-F238E27FC236}">
                <a16:creationId xmlns:a16="http://schemas.microsoft.com/office/drawing/2014/main" id="{5E60796C-12DD-4B75-131A-3D60704C5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213" y="721848"/>
            <a:ext cx="2615227" cy="1471066"/>
          </a:xfrm>
          <a:prstGeom prst="rect">
            <a:avLst/>
          </a:prstGeom>
        </p:spPr>
      </p:pic>
      <p:pic>
        <p:nvPicPr>
          <p:cNvPr id="14" name="Picture 13" descr="A picture containing text, tree, outdoor, house&#10;&#10;Description automatically generated">
            <a:extLst>
              <a:ext uri="{FF2B5EF4-FFF2-40B4-BE49-F238E27FC236}">
                <a16:creationId xmlns:a16="http://schemas.microsoft.com/office/drawing/2014/main" id="{76EB4D33-DFC0-30EC-01AB-4620D92EF0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091"/>
          <a:stretch/>
        </p:blipFill>
        <p:spPr>
          <a:xfrm>
            <a:off x="4189001" y="3306997"/>
            <a:ext cx="2068842" cy="1354589"/>
          </a:xfrm>
          <a:prstGeom prst="rect">
            <a:avLst/>
          </a:prstGeom>
        </p:spPr>
      </p:pic>
      <p:pic>
        <p:nvPicPr>
          <p:cNvPr id="16" name="Picture 15" descr="A large white building with trees in front of it&#10;&#10;Description automatically generated with low confidence">
            <a:extLst>
              <a:ext uri="{FF2B5EF4-FFF2-40B4-BE49-F238E27FC236}">
                <a16:creationId xmlns:a16="http://schemas.microsoft.com/office/drawing/2014/main" id="{F3A0DB10-48A0-7E4F-B2E8-7364B54864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48" r="5478"/>
          <a:stretch/>
        </p:blipFill>
        <p:spPr>
          <a:xfrm>
            <a:off x="4189000" y="1457381"/>
            <a:ext cx="2068843" cy="1706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0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65DF73-7BD8-0A8C-D59A-7067D0AF2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200" y="1002775"/>
            <a:ext cx="4927600" cy="36957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1B48507-211E-A786-64CD-59C7F787F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Interannual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266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35E381C8-56EE-C56D-1518-A630DBB9EF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38" y="1186318"/>
            <a:ext cx="4535722" cy="340179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894CB4-1F31-4072-F3E8-521676CE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Interannual Variation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7E11FB-C709-0301-D156-636A57719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008" y="1399498"/>
            <a:ext cx="3915292" cy="288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42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12A91D4-61A1-79AD-A0E0-336FDE4653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167881"/>
            <a:ext cx="4460240" cy="33451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9894CB4-1F31-4072-F3E8-521676CE6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Interannual Variation</a:t>
            </a:r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89DFF2DA-2626-897A-AD2F-06307BE39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4952" y="1752600"/>
            <a:ext cx="4276206" cy="2447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679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B21290D-A013-D1D2-934E-2E16E8C48B2E}"/>
              </a:ext>
            </a:extLst>
          </p:cNvPr>
          <p:cNvSpPr/>
          <p:nvPr/>
        </p:nvSpPr>
        <p:spPr>
          <a:xfrm>
            <a:off x="2942506" y="2212224"/>
            <a:ext cx="2926605" cy="1097834"/>
          </a:xfrm>
          <a:prstGeom prst="roundRect">
            <a:avLst/>
          </a:prstGeom>
          <a:solidFill>
            <a:srgbClr val="47A38D">
              <a:alpha val="17000"/>
            </a:srgbClr>
          </a:solidFill>
          <a:ln>
            <a:solidFill>
              <a:srgbClr val="47A38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72865E-2E5D-D257-4FB6-735B6008D7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9674" y="2294690"/>
            <a:ext cx="2792268" cy="1155279"/>
          </a:xfrm>
          <a:noFill/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Phenology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14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the study of cyclic and seasonal natural phenomena in the lives of plants and animals</a:t>
            </a:r>
            <a:endParaRPr lang="en-US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Picture 13" descr="A tree with pink flowers&#10;&#10;Description automatically generated with medium confidence">
            <a:extLst>
              <a:ext uri="{FF2B5EF4-FFF2-40B4-BE49-F238E27FC236}">
                <a16:creationId xmlns:a16="http://schemas.microsoft.com/office/drawing/2014/main" id="{29618C00-E2F9-A031-C0A2-A3B8D73A6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853" y="1961873"/>
            <a:ext cx="1556205" cy="1556205"/>
          </a:xfrm>
          <a:prstGeom prst="rect">
            <a:avLst/>
          </a:prstGeom>
        </p:spPr>
      </p:pic>
      <p:pic>
        <p:nvPicPr>
          <p:cNvPr id="17" name="Picture 16" descr="A picture containing device&#10;&#10;Description automatically generated">
            <a:extLst>
              <a:ext uri="{FF2B5EF4-FFF2-40B4-BE49-F238E27FC236}">
                <a16:creationId xmlns:a16="http://schemas.microsoft.com/office/drawing/2014/main" id="{D1788788-2F22-3854-3D5B-CF27FD223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3653" y="3518078"/>
            <a:ext cx="1570469" cy="1570469"/>
          </a:xfrm>
          <a:prstGeom prst="rect">
            <a:avLst/>
          </a:prstGeom>
        </p:spPr>
      </p:pic>
      <p:pic>
        <p:nvPicPr>
          <p:cNvPr id="19" name="Picture 18" descr="A tree with yellow leaves&#10;&#10;Description automatically generated with medium confidence">
            <a:extLst>
              <a:ext uri="{FF2B5EF4-FFF2-40B4-BE49-F238E27FC236}">
                <a16:creationId xmlns:a16="http://schemas.microsoft.com/office/drawing/2014/main" id="{B9328A51-E25D-AF48-92F8-22443317D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602" y="2125423"/>
            <a:ext cx="1556205" cy="1556205"/>
          </a:xfrm>
          <a:prstGeom prst="rect">
            <a:avLst/>
          </a:prstGeom>
        </p:spPr>
      </p:pic>
      <p:pic>
        <p:nvPicPr>
          <p:cNvPr id="21" name="Picture 20" descr="A picture containing round, arch&#10;&#10;Description automatically generated">
            <a:extLst>
              <a:ext uri="{FF2B5EF4-FFF2-40B4-BE49-F238E27FC236}">
                <a16:creationId xmlns:a16="http://schemas.microsoft.com/office/drawing/2014/main" id="{7DC6E06A-2BDF-E946-8372-754AE9A2E7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9447" y="451821"/>
            <a:ext cx="1508766" cy="1508766"/>
          </a:xfrm>
          <a:prstGeom prst="rect">
            <a:avLst/>
          </a:prstGeom>
        </p:spPr>
      </p:pic>
      <p:pic>
        <p:nvPicPr>
          <p:cNvPr id="28" name="Graphic 27" descr="Arrow: Slight curve with solid fill">
            <a:extLst>
              <a:ext uri="{FF2B5EF4-FFF2-40B4-BE49-F238E27FC236}">
                <a16:creationId xmlns:a16="http://schemas.microsoft.com/office/drawing/2014/main" id="{FBE5CBCB-7DA8-B10A-A036-61136E254C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8118841">
            <a:off x="2627812" y="1331647"/>
            <a:ext cx="585388" cy="439184"/>
          </a:xfrm>
          <a:prstGeom prst="rect">
            <a:avLst/>
          </a:prstGeom>
        </p:spPr>
      </p:pic>
      <p:pic>
        <p:nvPicPr>
          <p:cNvPr id="30" name="Graphic 29" descr="Arrow: Slight curve with solid fill">
            <a:extLst>
              <a:ext uri="{FF2B5EF4-FFF2-40B4-BE49-F238E27FC236}">
                <a16:creationId xmlns:a16="http://schemas.microsoft.com/office/drawing/2014/main" id="{BB02961B-4785-866A-8B1E-CC93F219F2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093245">
            <a:off x="2636756" y="3649421"/>
            <a:ext cx="585388" cy="439184"/>
          </a:xfrm>
          <a:prstGeom prst="rect">
            <a:avLst/>
          </a:prstGeom>
        </p:spPr>
      </p:pic>
      <p:pic>
        <p:nvPicPr>
          <p:cNvPr id="32" name="Graphic 31" descr="Arrow: Slight curve with solid fill">
            <a:extLst>
              <a:ext uri="{FF2B5EF4-FFF2-40B4-BE49-F238E27FC236}">
                <a16:creationId xmlns:a16="http://schemas.microsoft.com/office/drawing/2014/main" id="{5C15914A-84F2-0E77-2015-7300555243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632216">
            <a:off x="5576417" y="3773508"/>
            <a:ext cx="585388" cy="439184"/>
          </a:xfrm>
          <a:prstGeom prst="rect">
            <a:avLst/>
          </a:prstGeom>
        </p:spPr>
      </p:pic>
      <p:pic>
        <p:nvPicPr>
          <p:cNvPr id="34" name="Graphic 33" descr="Arrow: Slight curve with solid fill">
            <a:extLst>
              <a:ext uri="{FF2B5EF4-FFF2-40B4-BE49-F238E27FC236}">
                <a16:creationId xmlns:a16="http://schemas.microsoft.com/office/drawing/2014/main" id="{095E4951-8708-C830-E276-3E8E3E47B8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3800674">
            <a:off x="5676908" y="1434079"/>
            <a:ext cx="585388" cy="439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059AC3-DF89-50F2-6E8D-5B9663224966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1FA4F-FAFE-2A61-9834-A04A4D965E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0407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2E0C180-59BF-6754-C664-87618545390A}"/>
              </a:ext>
            </a:extLst>
          </p:cNvPr>
          <p:cNvSpPr/>
          <p:nvPr/>
        </p:nvSpPr>
        <p:spPr>
          <a:xfrm>
            <a:off x="275120" y="3121935"/>
            <a:ext cx="8593760" cy="1496972"/>
          </a:xfrm>
          <a:prstGeom prst="roundRect">
            <a:avLst/>
          </a:prstGeom>
          <a:solidFill>
            <a:srgbClr val="65B2A0">
              <a:alpha val="17000"/>
            </a:srgbClr>
          </a:solidFill>
          <a:ln>
            <a:solidFill>
              <a:srgbClr val="CCE2C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4477713-2941-318E-C3B3-F720FEBF4927}"/>
              </a:ext>
            </a:extLst>
          </p:cNvPr>
          <p:cNvSpPr/>
          <p:nvPr/>
        </p:nvSpPr>
        <p:spPr>
          <a:xfrm>
            <a:off x="275120" y="1227804"/>
            <a:ext cx="8593760" cy="1496972"/>
          </a:xfrm>
          <a:prstGeom prst="roundRect">
            <a:avLst/>
          </a:prstGeom>
          <a:solidFill>
            <a:srgbClr val="65B2A0">
              <a:alpha val="17000"/>
            </a:srgbClr>
          </a:solidFill>
          <a:ln>
            <a:solidFill>
              <a:srgbClr val="CCE2C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9D0DDA-4754-1A2B-B5C4-60E76E03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Hierarchical Mixed Effects Models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251D5-7D27-EF28-C6AD-230D19FE713F}"/>
                  </a:ext>
                </a:extLst>
              </p:cNvPr>
              <p:cNvSpPr txBox="1"/>
              <p:nvPr/>
            </p:nvSpPr>
            <p:spPr>
              <a:xfrm>
                <a:off x="995901" y="1292673"/>
                <a:ext cx="7152198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indent="457200" algn="ctr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𝑺𝑶𝑺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=%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𝑰𝑴𝑷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+%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𝑻𝑪𝑭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𝑬𝑳𝑬𝑽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𝑻𝑬𝑴𝑷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(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𝑷𝒉𝒆𝒏𝒐𝒄𝒂𝒎</m:t>
                      </m:r>
                      <m:r>
                        <a:rPr lang="en-US" sz="1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251D5-7D27-EF28-C6AD-230D19FE7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01" y="1292673"/>
                <a:ext cx="7152198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23C77F-C747-00B6-F5FE-D16E673069A9}"/>
                  </a:ext>
                </a:extLst>
              </p:cNvPr>
              <p:cNvSpPr txBox="1"/>
              <p:nvPr/>
            </p:nvSpPr>
            <p:spPr>
              <a:xfrm>
                <a:off x="889553" y="3285006"/>
                <a:ext cx="736489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𝑬𝑶𝑺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=%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𝑰𝑴𝑷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+%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𝑻𝑪𝑭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𝑬𝑳𝑬𝑽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𝑻𝑬𝑴𝑷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𝑷𝑹𝑬𝑪𝑰𝑷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(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𝑷𝒉𝒆𝒏𝒐𝒄𝒂𝒎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23C77F-C747-00B6-F5FE-D16E673069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53" y="3285006"/>
                <a:ext cx="7364895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60AD974-3F27-F2DE-4B0F-9B1185043EED}"/>
              </a:ext>
            </a:extLst>
          </p:cNvPr>
          <p:cNvSpPr txBox="1"/>
          <p:nvPr/>
        </p:nvSpPr>
        <p:spPr>
          <a:xfrm>
            <a:off x="3709534" y="2010583"/>
            <a:ext cx="17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R² = 0.38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 = 5.03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753C561-DF31-6741-A764-E7434BB052B5}"/>
              </a:ext>
            </a:extLst>
          </p:cNvPr>
          <p:cNvSpPr txBox="1"/>
          <p:nvPr/>
        </p:nvSpPr>
        <p:spPr>
          <a:xfrm>
            <a:off x="3693631" y="3938742"/>
            <a:ext cx="1756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R² = 0.36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 = 10.26</a:t>
            </a:r>
          </a:p>
        </p:txBody>
      </p:sp>
    </p:spTree>
    <p:extLst>
      <p:ext uri="{BB962C8B-B14F-4D97-AF65-F5344CB8AC3E}">
        <p14:creationId xmlns:p14="http://schemas.microsoft.com/office/powerpoint/2010/main" val="1146576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68779CA-4345-4D5C-5EE8-07F60919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Hierarchical Mixed Effects Model: SOS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95E363-8728-A04D-997C-DC3129C2B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374636"/>
              </p:ext>
            </p:extLst>
          </p:nvPr>
        </p:nvGraphicFramePr>
        <p:xfrm>
          <a:off x="1530868" y="1394591"/>
          <a:ext cx="6082265" cy="330388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216453">
                  <a:extLst>
                    <a:ext uri="{9D8B030D-6E8A-4147-A177-3AD203B41FA5}">
                      <a16:colId xmlns:a16="http://schemas.microsoft.com/office/drawing/2014/main" val="2494003467"/>
                    </a:ext>
                  </a:extLst>
                </a:gridCol>
                <a:gridCol w="1216453">
                  <a:extLst>
                    <a:ext uri="{9D8B030D-6E8A-4147-A177-3AD203B41FA5}">
                      <a16:colId xmlns:a16="http://schemas.microsoft.com/office/drawing/2014/main" val="1440648942"/>
                    </a:ext>
                  </a:extLst>
                </a:gridCol>
                <a:gridCol w="1216453">
                  <a:extLst>
                    <a:ext uri="{9D8B030D-6E8A-4147-A177-3AD203B41FA5}">
                      <a16:colId xmlns:a16="http://schemas.microsoft.com/office/drawing/2014/main" val="414857492"/>
                    </a:ext>
                  </a:extLst>
                </a:gridCol>
                <a:gridCol w="1216453">
                  <a:extLst>
                    <a:ext uri="{9D8B030D-6E8A-4147-A177-3AD203B41FA5}">
                      <a16:colId xmlns:a16="http://schemas.microsoft.com/office/drawing/2014/main" val="2433583907"/>
                    </a:ext>
                  </a:extLst>
                </a:gridCol>
                <a:gridCol w="1216453">
                  <a:extLst>
                    <a:ext uri="{9D8B030D-6E8A-4147-A177-3AD203B41FA5}">
                      <a16:colId xmlns:a16="http://schemas.microsoft.com/office/drawing/2014/main" val="3259908932"/>
                    </a:ext>
                  </a:extLst>
                </a:gridCol>
              </a:tblGrid>
              <a:tr h="4793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TCF</a:t>
                      </a:r>
                      <a:endParaRPr lang="en-US" sz="1600" b="1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ELEV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0140410"/>
                  </a:ext>
                </a:extLst>
              </a:tr>
              <a:tr h="4793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Coefficient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33.12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13.64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-0.06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25.72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11952478"/>
                  </a:ext>
                </a:extLst>
              </a:tr>
              <a:tr h="4793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Std</a:t>
                      </a:r>
                      <a:r>
                        <a:rPr lang="es-U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 Error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60.23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63.82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9.01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0044554"/>
                  </a:ext>
                </a:extLst>
              </a:tr>
              <a:tr h="4793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t-</a:t>
                      </a:r>
                      <a:r>
                        <a:rPr lang="es-US" sz="16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-0.34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2.85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26905790"/>
                  </a:ext>
                </a:extLst>
              </a:tr>
              <a:tr h="479335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p-</a:t>
                      </a:r>
                      <a:r>
                        <a:rPr lang="es-US" sz="1600" b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  <a:endParaRPr lang="en-US" sz="1600" b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4.86e-3*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5074062"/>
                  </a:ext>
                </a:extLst>
              </a:tr>
              <a:tr h="907209">
                <a:tc gridSpan="5">
                  <a:txBody>
                    <a:bodyPr/>
                    <a:lstStyle/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400" i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r>
                        <a:rPr lang="es-US" sz="1400" i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statistical</a:t>
                      </a:r>
                      <a:r>
                        <a:rPr lang="es-US" sz="1400" i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US" sz="1400" i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significance</a:t>
                      </a:r>
                      <a:r>
                        <a:rPr lang="es-US" sz="1400" i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at </a:t>
                      </a:r>
                      <a:r>
                        <a:rPr lang="es-US" sz="1400" i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</a:t>
                      </a:r>
                      <a:r>
                        <a:rPr lang="es-US" sz="1400" i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99% </a:t>
                      </a:r>
                      <a:r>
                        <a:rPr lang="es-US" sz="1400" i="1" dirty="0" err="1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level</a:t>
                      </a:r>
                      <a:endParaRPr lang="en-US" sz="1400" i="1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 inden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4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77094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9290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8396FCF-EA85-F5BA-3916-A3A58637FA70}"/>
              </a:ext>
            </a:extLst>
          </p:cNvPr>
          <p:cNvSpPr/>
          <p:nvPr/>
        </p:nvSpPr>
        <p:spPr>
          <a:xfrm>
            <a:off x="275120" y="2989852"/>
            <a:ext cx="8593760" cy="1496972"/>
          </a:xfrm>
          <a:prstGeom prst="roundRect">
            <a:avLst/>
          </a:prstGeom>
          <a:solidFill>
            <a:srgbClr val="65B2A0">
              <a:alpha val="17000"/>
            </a:srgbClr>
          </a:solidFill>
          <a:ln>
            <a:solidFill>
              <a:srgbClr val="CCE2C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B2C38F-4982-38BA-DBFB-FE3DE8E0FB0A}"/>
              </a:ext>
            </a:extLst>
          </p:cNvPr>
          <p:cNvSpPr/>
          <p:nvPr/>
        </p:nvSpPr>
        <p:spPr>
          <a:xfrm>
            <a:off x="275120" y="1227804"/>
            <a:ext cx="8593760" cy="1496972"/>
          </a:xfrm>
          <a:prstGeom prst="roundRect">
            <a:avLst/>
          </a:prstGeom>
          <a:solidFill>
            <a:srgbClr val="65B2A0">
              <a:alpha val="17000"/>
            </a:srgbClr>
          </a:solidFill>
          <a:ln>
            <a:solidFill>
              <a:srgbClr val="CCE2C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B0ABC83-206E-BC78-CD31-1A18DF30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Ordinary Least Squares Models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D12B68-EC30-9A52-903B-3892F99FE72C}"/>
                  </a:ext>
                </a:extLst>
              </p:cNvPr>
              <p:cNvSpPr txBox="1"/>
              <p:nvPr/>
            </p:nvSpPr>
            <p:spPr>
              <a:xfrm>
                <a:off x="1807928" y="1282801"/>
                <a:ext cx="5528145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𝑺𝑶𝑺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=%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𝑰𝑴𝑷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+%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𝑻𝑪𝑭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𝑬𝑳𝑬𝑽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𝑻𝑬𝑴𝑷</m:t>
                      </m:r>
                    </m:oMath>
                  </m:oMathPara>
                </a14:m>
                <a:endPara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D12B68-EC30-9A52-903B-3892F99FE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7928" y="1282801"/>
                <a:ext cx="5528145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555661-A911-90B6-970A-1CBAC35C0CF2}"/>
                  </a:ext>
                </a:extLst>
              </p:cNvPr>
              <p:cNvSpPr txBox="1"/>
              <p:nvPr/>
            </p:nvSpPr>
            <p:spPr>
              <a:xfrm>
                <a:off x="1564419" y="3073680"/>
                <a:ext cx="6015162" cy="507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𝑬𝑶𝑺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=%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𝑰𝑴𝑷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+%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𝑻𝑪𝑭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𝑬𝑳𝑬𝑽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𝑻𝑬𝑴𝑷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𝑷𝑹𝑬𝑪𝑰𝑷</m:t>
                      </m:r>
                    </m:oMath>
                  </m:oMathPara>
                </a14:m>
                <a:endParaRPr lang="en-US" sz="1800" b="1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8555661-A911-90B6-970A-1CBAC35C0C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4419" y="3073680"/>
                <a:ext cx="6015162" cy="5078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1858E74-AEF7-DC84-F463-A335DAA5289C}"/>
              </a:ext>
            </a:extLst>
          </p:cNvPr>
          <p:cNvSpPr txBox="1"/>
          <p:nvPr/>
        </p:nvSpPr>
        <p:spPr>
          <a:xfrm>
            <a:off x="3922106" y="2053192"/>
            <a:ext cx="1299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R² = 0.14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 = 5.19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D75A2-2C22-BFFE-F646-429D1094B34C}"/>
              </a:ext>
            </a:extLst>
          </p:cNvPr>
          <p:cNvSpPr txBox="1"/>
          <p:nvPr/>
        </p:nvSpPr>
        <p:spPr>
          <a:xfrm>
            <a:off x="3852532" y="3820293"/>
            <a:ext cx="1438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R² = 0.04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MAD = 13.58</a:t>
            </a:r>
          </a:p>
        </p:txBody>
      </p:sp>
    </p:spTree>
    <p:extLst>
      <p:ext uri="{BB962C8B-B14F-4D97-AF65-F5344CB8AC3E}">
        <p14:creationId xmlns:p14="http://schemas.microsoft.com/office/powerpoint/2010/main" val="1068505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B25918-9943-078F-36E1-A9773AF3B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Ordinary Least Squares Model: SOS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203458-7AB1-04C7-5F30-2538A6D4B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436279"/>
              </p:ext>
            </p:extLst>
          </p:nvPr>
        </p:nvGraphicFramePr>
        <p:xfrm>
          <a:off x="1191525" y="1518699"/>
          <a:ext cx="6760950" cy="290500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352190">
                  <a:extLst>
                    <a:ext uri="{9D8B030D-6E8A-4147-A177-3AD203B41FA5}">
                      <a16:colId xmlns:a16="http://schemas.microsoft.com/office/drawing/2014/main" val="639094059"/>
                    </a:ext>
                  </a:extLst>
                </a:gridCol>
                <a:gridCol w="1352190">
                  <a:extLst>
                    <a:ext uri="{9D8B030D-6E8A-4147-A177-3AD203B41FA5}">
                      <a16:colId xmlns:a16="http://schemas.microsoft.com/office/drawing/2014/main" val="2368535246"/>
                    </a:ext>
                  </a:extLst>
                </a:gridCol>
                <a:gridCol w="1352190">
                  <a:extLst>
                    <a:ext uri="{9D8B030D-6E8A-4147-A177-3AD203B41FA5}">
                      <a16:colId xmlns:a16="http://schemas.microsoft.com/office/drawing/2014/main" val="3833968183"/>
                    </a:ext>
                  </a:extLst>
                </a:gridCol>
                <a:gridCol w="1352190">
                  <a:extLst>
                    <a:ext uri="{9D8B030D-6E8A-4147-A177-3AD203B41FA5}">
                      <a16:colId xmlns:a16="http://schemas.microsoft.com/office/drawing/2014/main" val="1357492005"/>
                    </a:ext>
                  </a:extLst>
                </a:gridCol>
                <a:gridCol w="1352190">
                  <a:extLst>
                    <a:ext uri="{9D8B030D-6E8A-4147-A177-3AD203B41FA5}">
                      <a16:colId xmlns:a16="http://schemas.microsoft.com/office/drawing/2014/main" val="617663408"/>
                    </a:ext>
                  </a:extLst>
                </a:gridCol>
              </a:tblGrid>
              <a:tr h="483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TCF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DTM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7934335"/>
                  </a:ext>
                </a:extLst>
              </a:tr>
              <a:tr h="483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Coefficient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-14.94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17.73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9.89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-0.03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47579837"/>
                  </a:ext>
                </a:extLst>
              </a:tr>
              <a:tr h="483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Std</a:t>
                      </a: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 Error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12.13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3.97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13.90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6023498"/>
                  </a:ext>
                </a:extLst>
              </a:tr>
              <a:tr h="483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t-</a:t>
                      </a:r>
                      <a:r>
                        <a:rPr lang="es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-1.23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4.47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-1.10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17387872"/>
                  </a:ext>
                </a:extLst>
              </a:tr>
              <a:tr h="48346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p-</a:t>
                      </a:r>
                      <a:r>
                        <a:rPr lang="es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0.22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1.45e-05*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0.28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7613886"/>
                  </a:ext>
                </a:extLst>
              </a:tr>
              <a:tr h="483465">
                <a:tc gridSpan="5"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r>
                        <a:rPr lang="es-US" sz="1600" i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statistical</a:t>
                      </a:r>
                      <a:r>
                        <a:rPr lang="es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US" sz="1600" i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significance</a:t>
                      </a:r>
                      <a:r>
                        <a:rPr lang="es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at 99% </a:t>
                      </a:r>
                      <a:r>
                        <a:rPr lang="es-US" sz="1600" i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level</a:t>
                      </a:r>
                      <a:endParaRPr lang="en-US" sz="16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186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3154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27C39E8-1D36-C533-DB1B-ED672F312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Ordinary Least Squares Model: EOS</a:t>
            </a: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FB039ED-A540-4EA5-90A9-739511ED8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805182"/>
              </p:ext>
            </p:extLst>
          </p:nvPr>
        </p:nvGraphicFramePr>
        <p:xfrm>
          <a:off x="1081770" y="1499907"/>
          <a:ext cx="6980460" cy="2865360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63410">
                  <a:extLst>
                    <a:ext uri="{9D8B030D-6E8A-4147-A177-3AD203B41FA5}">
                      <a16:colId xmlns:a16="http://schemas.microsoft.com/office/drawing/2014/main" val="2375427675"/>
                    </a:ext>
                  </a:extLst>
                </a:gridCol>
                <a:gridCol w="1163410">
                  <a:extLst>
                    <a:ext uri="{9D8B030D-6E8A-4147-A177-3AD203B41FA5}">
                      <a16:colId xmlns:a16="http://schemas.microsoft.com/office/drawing/2014/main" val="2541449256"/>
                    </a:ext>
                  </a:extLst>
                </a:gridCol>
                <a:gridCol w="1163410">
                  <a:extLst>
                    <a:ext uri="{9D8B030D-6E8A-4147-A177-3AD203B41FA5}">
                      <a16:colId xmlns:a16="http://schemas.microsoft.com/office/drawing/2014/main" val="3007267177"/>
                    </a:ext>
                  </a:extLst>
                </a:gridCol>
                <a:gridCol w="1163410">
                  <a:extLst>
                    <a:ext uri="{9D8B030D-6E8A-4147-A177-3AD203B41FA5}">
                      <a16:colId xmlns:a16="http://schemas.microsoft.com/office/drawing/2014/main" val="2949927268"/>
                    </a:ext>
                  </a:extLst>
                </a:gridCol>
                <a:gridCol w="1163410">
                  <a:extLst>
                    <a:ext uri="{9D8B030D-6E8A-4147-A177-3AD203B41FA5}">
                      <a16:colId xmlns:a16="http://schemas.microsoft.com/office/drawing/2014/main" val="3271842574"/>
                    </a:ext>
                  </a:extLst>
                </a:gridCol>
                <a:gridCol w="1163410">
                  <a:extLst>
                    <a:ext uri="{9D8B030D-6E8A-4147-A177-3AD203B41FA5}">
                      <a16:colId xmlns:a16="http://schemas.microsoft.com/office/drawing/2014/main" val="1316577243"/>
                    </a:ext>
                  </a:extLst>
                </a:gridCol>
              </a:tblGrid>
              <a:tr h="4775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IMP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TEMP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TCF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DTM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PRECIP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5606591"/>
                  </a:ext>
                </a:extLst>
              </a:tr>
              <a:tr h="4775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Coefficient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58.75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-2.43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5.03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-0.03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0.35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31203831"/>
                  </a:ext>
                </a:extLst>
              </a:tr>
              <a:tr h="4775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Std</a:t>
                      </a: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. Error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24.90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5.97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25.71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0.44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6283463"/>
                  </a:ext>
                </a:extLst>
              </a:tr>
              <a:tr h="4775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t-</a:t>
                      </a:r>
                      <a:r>
                        <a:rPr lang="es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2.36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-0.41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0.20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-0.66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0.76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4333822"/>
                  </a:ext>
                </a:extLst>
              </a:tr>
              <a:tr h="4775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p-</a:t>
                      </a:r>
                      <a:r>
                        <a:rPr lang="es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value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0.02*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0.68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0.85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0.51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0.43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9742367"/>
                  </a:ext>
                </a:extLst>
              </a:tr>
              <a:tr h="477560">
                <a:tc gridSpan="6"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*</a:t>
                      </a:r>
                      <a:r>
                        <a:rPr lang="es-US" sz="1600" i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statistical</a:t>
                      </a:r>
                      <a:r>
                        <a:rPr lang="es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s-US" sz="1600" i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significance</a:t>
                      </a:r>
                      <a:r>
                        <a:rPr lang="es-US" sz="1600" i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at 95% </a:t>
                      </a:r>
                      <a:r>
                        <a:rPr lang="es-US" sz="1600" i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level</a:t>
                      </a:r>
                      <a:endParaRPr lang="en-US" sz="160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8404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9518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E7214F-1946-FB57-6B87-94AEC5CEDA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9" y="1103800"/>
            <a:ext cx="5725403" cy="3864569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F23B06B-2F66-E451-9274-485AD633D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/>
          </a:bodyPr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Ordinary Least Squares Model: EOS &amp; Impervious Surface 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420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0C34107-5B79-3682-EBB3-53BA0AA85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Phenometric Differences in Genera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E09791-7335-578C-5F8D-248B9910D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908" y="1231922"/>
            <a:ext cx="5076183" cy="373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606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B16E0BD-80E1-00E8-00A6-6A1575D43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Phenometric Differences in Genera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093EF9-E533-244F-1C26-A51F745CD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234" y="1123580"/>
            <a:ext cx="5343532" cy="393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948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7F84281-BFB4-ADB4-6C9F-70F1587E8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Interannual Genera Differences</a:t>
            </a:r>
            <a:endParaRPr lang="en-US" dirty="0"/>
          </a:p>
        </p:txBody>
      </p:sp>
      <p:pic>
        <p:nvPicPr>
          <p:cNvPr id="5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4D097E7D-4047-B4F2-CE13-6DEA1B3D0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255" y="1514681"/>
            <a:ext cx="6247490" cy="2602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46FF2-1784-92F8-09B7-E84D556CD6BF}"/>
              </a:ext>
            </a:extLst>
          </p:cNvPr>
          <p:cNvSpPr txBox="1"/>
          <p:nvPr/>
        </p:nvSpPr>
        <p:spPr>
          <a:xfrm>
            <a:off x="943223" y="4524717"/>
            <a:ext cx="7257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Median phenometric values for each genera plotted across three years. A) SOS, B) EOS (Alonzo et al. </a:t>
            </a:r>
            <a:r>
              <a:rPr lang="en-US" sz="1200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accepted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952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83F156-3912-38BC-DCED-136A23ED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Interannual Genera Differences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61E063-468C-5788-BCAF-9780E1E518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10"/>
          <a:stretch/>
        </p:blipFill>
        <p:spPr>
          <a:xfrm>
            <a:off x="200757" y="1248678"/>
            <a:ext cx="3989580" cy="34880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286C7A-C06B-B8C1-EE6A-0409DEC40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4567" y="1337776"/>
            <a:ext cx="4617733" cy="339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81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Drivers Of Phenology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E83ED-0150-EB30-7854-477BF6FEF462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DB7D67-A5AE-F3C0-CBB9-F3E6FEC60F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B88EEE-999A-37C9-A5E0-3483873F0CC1}"/>
              </a:ext>
            </a:extLst>
          </p:cNvPr>
          <p:cNvCxnSpPr>
            <a:cxnSpLocks/>
          </p:cNvCxnSpPr>
          <p:nvPr/>
        </p:nvCxnSpPr>
        <p:spPr>
          <a:xfrm>
            <a:off x="1781032" y="3274611"/>
            <a:ext cx="1152214" cy="0"/>
          </a:xfrm>
          <a:prstGeom prst="straightConnector1">
            <a:avLst/>
          </a:prstGeom>
          <a:ln w="57150">
            <a:solidFill>
              <a:srgbClr val="47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5EC2E586-61BC-9438-1216-5334DFD5CC2C}"/>
              </a:ext>
            </a:extLst>
          </p:cNvPr>
          <p:cNvSpPr/>
          <p:nvPr/>
        </p:nvSpPr>
        <p:spPr>
          <a:xfrm>
            <a:off x="3309320" y="2463911"/>
            <a:ext cx="2403053" cy="1493467"/>
          </a:xfrm>
          <a:prstGeom prst="ellipse">
            <a:avLst/>
          </a:prstGeom>
          <a:solidFill>
            <a:srgbClr val="44C1A3">
              <a:alpha val="35000"/>
            </a:srgbClr>
          </a:solidFill>
          <a:ln w="6350">
            <a:solidFill>
              <a:srgbClr val="44C1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CD3C5C-5BA4-A49F-18D7-2123F16F459F}"/>
              </a:ext>
            </a:extLst>
          </p:cNvPr>
          <p:cNvCxnSpPr>
            <a:cxnSpLocks/>
          </p:cNvCxnSpPr>
          <p:nvPr/>
        </p:nvCxnSpPr>
        <p:spPr>
          <a:xfrm flipH="1">
            <a:off x="5656006" y="2237935"/>
            <a:ext cx="796413" cy="387278"/>
          </a:xfrm>
          <a:prstGeom prst="straightConnector1">
            <a:avLst/>
          </a:prstGeom>
          <a:ln w="57150">
            <a:solidFill>
              <a:srgbClr val="47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2AFC32C-7FC1-097F-2C1F-D9330C670586}"/>
              </a:ext>
            </a:extLst>
          </p:cNvPr>
          <p:cNvCxnSpPr>
            <a:cxnSpLocks/>
          </p:cNvCxnSpPr>
          <p:nvPr/>
        </p:nvCxnSpPr>
        <p:spPr>
          <a:xfrm flipH="1" flipV="1">
            <a:off x="5937738" y="3459053"/>
            <a:ext cx="1016244" cy="3092"/>
          </a:xfrm>
          <a:prstGeom prst="straightConnector1">
            <a:avLst/>
          </a:prstGeom>
          <a:ln w="57150">
            <a:solidFill>
              <a:srgbClr val="47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A92F62-1AF7-3112-F17E-06A422CE0E04}"/>
              </a:ext>
            </a:extLst>
          </p:cNvPr>
          <p:cNvCxnSpPr>
            <a:cxnSpLocks/>
          </p:cNvCxnSpPr>
          <p:nvPr/>
        </p:nvCxnSpPr>
        <p:spPr>
          <a:xfrm>
            <a:off x="2502227" y="1914228"/>
            <a:ext cx="730482" cy="598384"/>
          </a:xfrm>
          <a:prstGeom prst="straightConnector1">
            <a:avLst/>
          </a:prstGeom>
          <a:ln w="57150">
            <a:solidFill>
              <a:srgbClr val="47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68E9E8F-8012-6A68-0711-19ACC1D8DFA7}"/>
              </a:ext>
            </a:extLst>
          </p:cNvPr>
          <p:cNvSpPr txBox="1"/>
          <p:nvPr/>
        </p:nvSpPr>
        <p:spPr>
          <a:xfrm>
            <a:off x="345089" y="3089721"/>
            <a:ext cx="179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Temperature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93BD4B-27B2-0245-8AF1-4E5F9394B04D}"/>
              </a:ext>
            </a:extLst>
          </p:cNvPr>
          <p:cNvSpPr txBox="1"/>
          <p:nvPr/>
        </p:nvSpPr>
        <p:spPr>
          <a:xfrm>
            <a:off x="6162016" y="1786524"/>
            <a:ext cx="179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Topography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CE095F-5947-0523-9ECE-41C3C88A5AC8}"/>
              </a:ext>
            </a:extLst>
          </p:cNvPr>
          <p:cNvSpPr txBox="1"/>
          <p:nvPr/>
        </p:nvSpPr>
        <p:spPr>
          <a:xfrm>
            <a:off x="7179347" y="3274387"/>
            <a:ext cx="179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Genetics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B2B7D8-408B-8F91-053A-83A09A8E75DE}"/>
              </a:ext>
            </a:extLst>
          </p:cNvPr>
          <p:cNvSpPr txBox="1"/>
          <p:nvPr/>
        </p:nvSpPr>
        <p:spPr>
          <a:xfrm>
            <a:off x="1705376" y="1499581"/>
            <a:ext cx="179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Precipitation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3484219-A4CC-E699-6E1C-BC29860FDC7E}"/>
              </a:ext>
            </a:extLst>
          </p:cNvPr>
          <p:cNvSpPr txBox="1"/>
          <p:nvPr/>
        </p:nvSpPr>
        <p:spPr>
          <a:xfrm>
            <a:off x="3915378" y="1102953"/>
            <a:ext cx="1796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Photoperiod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ECA9B9E-A4C6-7762-5D66-B8CDA168ACDF}"/>
              </a:ext>
            </a:extLst>
          </p:cNvPr>
          <p:cNvCxnSpPr>
            <a:cxnSpLocks/>
          </p:cNvCxnSpPr>
          <p:nvPr/>
        </p:nvCxnSpPr>
        <p:spPr>
          <a:xfrm>
            <a:off x="4572000" y="1549581"/>
            <a:ext cx="0" cy="688354"/>
          </a:xfrm>
          <a:prstGeom prst="straightConnector1">
            <a:avLst/>
          </a:prstGeom>
          <a:ln w="57150">
            <a:solidFill>
              <a:srgbClr val="47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C194C22-778E-18BA-6B35-1C2DA3B9E97B}"/>
              </a:ext>
            </a:extLst>
          </p:cNvPr>
          <p:cNvSpPr txBox="1"/>
          <p:nvPr/>
        </p:nvSpPr>
        <p:spPr>
          <a:xfrm>
            <a:off x="3536955" y="3033148"/>
            <a:ext cx="19477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Phenological Events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Results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A83F156-3912-38BC-DCED-136A23ED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Assessing Phenocams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639C9DE-8637-47B9-420B-41F37A0FF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0384139"/>
              </p:ext>
            </p:extLst>
          </p:nvPr>
        </p:nvGraphicFramePr>
        <p:xfrm>
          <a:off x="122842" y="956368"/>
          <a:ext cx="4465648" cy="390520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705957">
                  <a:extLst>
                    <a:ext uri="{9D8B030D-6E8A-4147-A177-3AD203B41FA5}">
                      <a16:colId xmlns:a16="http://schemas.microsoft.com/office/drawing/2014/main" val="403569855"/>
                    </a:ext>
                  </a:extLst>
                </a:gridCol>
                <a:gridCol w="660759">
                  <a:extLst>
                    <a:ext uri="{9D8B030D-6E8A-4147-A177-3AD203B41FA5}">
                      <a16:colId xmlns:a16="http://schemas.microsoft.com/office/drawing/2014/main" val="2337170506"/>
                    </a:ext>
                  </a:extLst>
                </a:gridCol>
                <a:gridCol w="625389">
                  <a:extLst>
                    <a:ext uri="{9D8B030D-6E8A-4147-A177-3AD203B41FA5}">
                      <a16:colId xmlns:a16="http://schemas.microsoft.com/office/drawing/2014/main" val="1514001783"/>
                    </a:ext>
                  </a:extLst>
                </a:gridCol>
                <a:gridCol w="622438">
                  <a:extLst>
                    <a:ext uri="{9D8B030D-6E8A-4147-A177-3AD203B41FA5}">
                      <a16:colId xmlns:a16="http://schemas.microsoft.com/office/drawing/2014/main" val="3148720167"/>
                    </a:ext>
                  </a:extLst>
                </a:gridCol>
                <a:gridCol w="611631">
                  <a:extLst>
                    <a:ext uri="{9D8B030D-6E8A-4147-A177-3AD203B41FA5}">
                      <a16:colId xmlns:a16="http://schemas.microsoft.com/office/drawing/2014/main" val="2264825741"/>
                    </a:ext>
                  </a:extLst>
                </a:gridCol>
                <a:gridCol w="622438">
                  <a:extLst>
                    <a:ext uri="{9D8B030D-6E8A-4147-A177-3AD203B41FA5}">
                      <a16:colId xmlns:a16="http://schemas.microsoft.com/office/drawing/2014/main" val="2575273927"/>
                    </a:ext>
                  </a:extLst>
                </a:gridCol>
                <a:gridCol w="617036">
                  <a:extLst>
                    <a:ext uri="{9D8B030D-6E8A-4147-A177-3AD203B41FA5}">
                      <a16:colId xmlns:a16="http://schemas.microsoft.com/office/drawing/2014/main" val="75457720"/>
                    </a:ext>
                  </a:extLst>
                </a:gridCol>
              </a:tblGrid>
              <a:tr h="33411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Phenocam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SOS 2020</a:t>
                      </a: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EOS 2020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SOS 2021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EOS 2021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SOS 2022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EOS 2022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512497"/>
                  </a:ext>
                </a:extLst>
              </a:tr>
              <a:tr h="37806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Trinidad Ave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1786440"/>
                  </a:ext>
                </a:extLst>
              </a:tr>
              <a:tr h="339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17th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289934"/>
                  </a:ext>
                </a:extLst>
              </a:tr>
              <a:tr h="339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First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201619"/>
                  </a:ext>
                </a:extLst>
              </a:tr>
              <a:tr h="339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Lang Pl.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421186"/>
                  </a:ext>
                </a:extLst>
              </a:tr>
              <a:tr h="339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 10th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369382"/>
                  </a:ext>
                </a:extLst>
              </a:tr>
              <a:tr h="339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 4th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172480"/>
                  </a:ext>
                </a:extLst>
              </a:tr>
              <a:tr h="339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 10th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83222"/>
                  </a:ext>
                </a:extLst>
              </a:tr>
              <a:tr h="33985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B 4th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rgbClr val="FFC9C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602478"/>
                  </a:ext>
                </a:extLst>
              </a:tr>
              <a:tr h="48769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Delaware Ave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en-US" sz="1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161044"/>
                  </a:ext>
                </a:extLst>
              </a:tr>
              <a:tr h="32635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13th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3662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16C3E5-2CE8-6095-E30F-A27E319681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2189645"/>
              </p:ext>
            </p:extLst>
          </p:nvPr>
        </p:nvGraphicFramePr>
        <p:xfrm>
          <a:off x="4754986" y="956368"/>
          <a:ext cx="4240649" cy="361708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670388">
                  <a:extLst>
                    <a:ext uri="{9D8B030D-6E8A-4147-A177-3AD203B41FA5}">
                      <a16:colId xmlns:a16="http://schemas.microsoft.com/office/drawing/2014/main" val="403569855"/>
                    </a:ext>
                  </a:extLst>
                </a:gridCol>
                <a:gridCol w="627466">
                  <a:extLst>
                    <a:ext uri="{9D8B030D-6E8A-4147-A177-3AD203B41FA5}">
                      <a16:colId xmlns:a16="http://schemas.microsoft.com/office/drawing/2014/main" val="2337170506"/>
                    </a:ext>
                  </a:extLst>
                </a:gridCol>
                <a:gridCol w="593879">
                  <a:extLst>
                    <a:ext uri="{9D8B030D-6E8A-4147-A177-3AD203B41FA5}">
                      <a16:colId xmlns:a16="http://schemas.microsoft.com/office/drawing/2014/main" val="1514001783"/>
                    </a:ext>
                  </a:extLst>
                </a:gridCol>
                <a:gridCol w="591077">
                  <a:extLst>
                    <a:ext uri="{9D8B030D-6E8A-4147-A177-3AD203B41FA5}">
                      <a16:colId xmlns:a16="http://schemas.microsoft.com/office/drawing/2014/main" val="3148720167"/>
                    </a:ext>
                  </a:extLst>
                </a:gridCol>
                <a:gridCol w="580815">
                  <a:extLst>
                    <a:ext uri="{9D8B030D-6E8A-4147-A177-3AD203B41FA5}">
                      <a16:colId xmlns:a16="http://schemas.microsoft.com/office/drawing/2014/main" val="2264825741"/>
                    </a:ext>
                  </a:extLst>
                </a:gridCol>
                <a:gridCol w="591077">
                  <a:extLst>
                    <a:ext uri="{9D8B030D-6E8A-4147-A177-3AD203B41FA5}">
                      <a16:colId xmlns:a16="http://schemas.microsoft.com/office/drawing/2014/main" val="2575273927"/>
                    </a:ext>
                  </a:extLst>
                </a:gridCol>
                <a:gridCol w="585947">
                  <a:extLst>
                    <a:ext uri="{9D8B030D-6E8A-4147-A177-3AD203B41FA5}">
                      <a16:colId xmlns:a16="http://schemas.microsoft.com/office/drawing/2014/main" val="75457720"/>
                    </a:ext>
                  </a:extLst>
                </a:gridCol>
              </a:tblGrid>
              <a:tr h="34149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Phenocam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SOS 2020</a:t>
                      </a: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EOS 2020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SOS 2021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EOS 2021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SOS 2022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EOS 2022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1512497"/>
                  </a:ext>
                </a:extLst>
              </a:tr>
              <a:tr h="363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California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289934"/>
                  </a:ext>
                </a:extLst>
              </a:tr>
              <a:tr h="363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Emerald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201619"/>
                  </a:ext>
                </a:extLst>
              </a:tr>
              <a:tr h="363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Q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0421186"/>
                  </a:ext>
                </a:extLst>
              </a:tr>
              <a:tr h="363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7th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369382"/>
                  </a:ext>
                </a:extLst>
              </a:tr>
              <a:tr h="363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F St.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172480"/>
                  </a:ext>
                </a:extLst>
              </a:tr>
              <a:tr h="363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Pershing Dr.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883222"/>
                  </a:ext>
                </a:extLst>
              </a:tr>
              <a:tr h="363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HoS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North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5602478"/>
                  </a:ext>
                </a:extLst>
              </a:tr>
              <a:tr h="363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HoS</a:t>
                      </a: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South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6161044"/>
                  </a:ext>
                </a:extLst>
              </a:tr>
              <a:tr h="3639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Kalmia Rd. </a:t>
                      </a:r>
                    </a:p>
                  </a:txBody>
                  <a:tcPr marL="26941" marR="26941" marT="0" marB="0" anchor="ctr">
                    <a:lnR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6941" marR="26941" marT="0" marB="0" anchor="ctr">
                    <a:lnL w="3175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Active</a:t>
                      </a:r>
                    </a:p>
                  </a:txBody>
                  <a:tcPr marL="26941" marR="26941" marT="0" marB="0" anchor="ctr"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598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81640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48E8CC-F855-9273-4559-2B97F1DCCC64}"/>
              </a:ext>
            </a:extLst>
          </p:cNvPr>
          <p:cNvSpPr/>
          <p:nvPr/>
        </p:nvSpPr>
        <p:spPr>
          <a:xfrm>
            <a:off x="580551" y="3035756"/>
            <a:ext cx="7982899" cy="1698475"/>
          </a:xfrm>
          <a:prstGeom prst="roundRect">
            <a:avLst/>
          </a:prstGeom>
          <a:solidFill>
            <a:srgbClr val="65B2A0">
              <a:alpha val="17000"/>
            </a:srgbClr>
          </a:solidFill>
          <a:ln w="6350">
            <a:solidFill>
              <a:srgbClr val="65B2A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Discussion and 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26E5C5-0FB4-4187-03A2-CD3C82C22618}"/>
              </a:ext>
            </a:extLst>
          </p:cNvPr>
          <p:cNvSpPr/>
          <p:nvPr/>
        </p:nvSpPr>
        <p:spPr>
          <a:xfrm>
            <a:off x="580551" y="820773"/>
            <a:ext cx="7982899" cy="1627460"/>
          </a:xfrm>
          <a:prstGeom prst="roundRect">
            <a:avLst/>
          </a:prstGeom>
          <a:solidFill>
            <a:srgbClr val="65B2A0">
              <a:alpha val="17000"/>
            </a:srgbClr>
          </a:solidFill>
          <a:ln w="6350">
            <a:solidFill>
              <a:srgbClr val="65B2A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61F3A-4431-3A8C-6872-6C543EE33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8296" y="852120"/>
            <a:ext cx="6919857" cy="1423220"/>
          </a:xfrm>
        </p:spPr>
        <p:txBody>
          <a:bodyPr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 1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SOS differences between years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SOS delayed by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 1.8 to 2.6 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days as temperature increases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089921-D3BC-F130-A1BF-8AE7F1AAB690}"/>
              </a:ext>
            </a:extLst>
          </p:cNvPr>
          <p:cNvSpPr txBox="1"/>
          <p:nvPr/>
        </p:nvSpPr>
        <p:spPr>
          <a:xfrm>
            <a:off x="808296" y="3105691"/>
            <a:ext cx="886213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8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 2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Significant phenometric differences across genera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EOS delayed by </a:t>
            </a:r>
            <a:r>
              <a: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~ 5.9</a:t>
            </a: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days for every 10% increase in impervious surface cover</a:t>
            </a:r>
          </a:p>
          <a:p>
            <a:pPr>
              <a:buClr>
                <a:schemeClr val="tx1"/>
              </a:buClr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935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Discussion and 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26E5C5-0FB4-4187-03A2-CD3C82C22618}"/>
              </a:ext>
            </a:extLst>
          </p:cNvPr>
          <p:cNvSpPr/>
          <p:nvPr/>
        </p:nvSpPr>
        <p:spPr>
          <a:xfrm>
            <a:off x="128713" y="864972"/>
            <a:ext cx="3878743" cy="3855911"/>
          </a:xfrm>
          <a:prstGeom prst="roundRect">
            <a:avLst/>
          </a:prstGeom>
          <a:solidFill>
            <a:schemeClr val="accent1">
              <a:lumMod val="75000"/>
              <a:alpha val="17000"/>
            </a:schemeClr>
          </a:solidFill>
          <a:ln>
            <a:solidFill>
              <a:schemeClr val="accent1">
                <a:lumMod val="60000"/>
                <a:lumOff val="40000"/>
                <a:alpha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957A1-7E13-D9DC-75C9-80F2CECD2F02}"/>
              </a:ext>
            </a:extLst>
          </p:cNvPr>
          <p:cNvSpPr txBox="1"/>
          <p:nvPr/>
        </p:nvSpPr>
        <p:spPr>
          <a:xfrm>
            <a:off x="303705" y="1166250"/>
            <a:ext cx="3425519" cy="32533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 3: 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Urban locations add complexity to phenocam set-ups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 of phenocam matters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Volunteers as phenocam hosts increase educational reach of project, but site variation adds noise</a:t>
            </a:r>
          </a:p>
        </p:txBody>
      </p:sp>
      <p:pic>
        <p:nvPicPr>
          <p:cNvPr id="8" name="Picture 7" descr="A picture containing text, tree, traveling, forest&#10;&#10;Description automatically generated">
            <a:extLst>
              <a:ext uri="{FF2B5EF4-FFF2-40B4-BE49-F238E27FC236}">
                <a16:creationId xmlns:a16="http://schemas.microsoft.com/office/drawing/2014/main" id="{66F5B406-ACFF-BA92-E37F-9AB47A68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938" y="807306"/>
            <a:ext cx="3136789" cy="1764444"/>
          </a:xfrm>
          <a:prstGeom prst="rect">
            <a:avLst/>
          </a:prstGeom>
        </p:spPr>
      </p:pic>
      <p:pic>
        <p:nvPicPr>
          <p:cNvPr id="12" name="Picture 11" descr="A picture containing building, outdoor, stone, concrete&#10;&#10;Description automatically generated">
            <a:extLst>
              <a:ext uri="{FF2B5EF4-FFF2-40B4-BE49-F238E27FC236}">
                <a16:creationId xmlns:a16="http://schemas.microsoft.com/office/drawing/2014/main" id="{8B195FBC-5133-9D7B-B886-356FC2784A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29" t="9601" r="31053" b="16010"/>
          <a:stretch/>
        </p:blipFill>
        <p:spPr>
          <a:xfrm rot="5400000">
            <a:off x="7329026" y="763389"/>
            <a:ext cx="1764443" cy="1608077"/>
          </a:xfrm>
          <a:prstGeom prst="rect">
            <a:avLst/>
          </a:prstGeom>
        </p:spPr>
      </p:pic>
      <p:pic>
        <p:nvPicPr>
          <p:cNvPr id="14" name="Picture 13" descr="A picture containing outdoor, tree, grass, green&#10;&#10;Description automatically generated">
            <a:extLst>
              <a:ext uri="{FF2B5EF4-FFF2-40B4-BE49-F238E27FC236}">
                <a16:creationId xmlns:a16="http://schemas.microsoft.com/office/drawing/2014/main" id="{A01DB9E8-8847-ADAE-52D6-1C65F5EAF64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2374"/>
          <a:stretch/>
        </p:blipFill>
        <p:spPr>
          <a:xfrm>
            <a:off x="6627445" y="2792928"/>
            <a:ext cx="2119363" cy="2193566"/>
          </a:xfrm>
          <a:prstGeom prst="rect">
            <a:avLst/>
          </a:prstGeom>
        </p:spPr>
      </p:pic>
      <p:pic>
        <p:nvPicPr>
          <p:cNvPr id="16" name="Picture 15" descr="A picture containing indoor, helmet&#10;&#10;Description automatically generated">
            <a:extLst>
              <a:ext uri="{FF2B5EF4-FFF2-40B4-BE49-F238E27FC236}">
                <a16:creationId xmlns:a16="http://schemas.microsoft.com/office/drawing/2014/main" id="{FF7E5D44-5BB5-889A-EC7F-0C52C82DAD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99" t="6493" b="27480"/>
          <a:stretch/>
        </p:blipFill>
        <p:spPr>
          <a:xfrm>
            <a:off x="4369351" y="3066750"/>
            <a:ext cx="2119632" cy="19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40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5ABE51-36CC-68D8-65EF-1BAF82337969}"/>
              </a:ext>
            </a:extLst>
          </p:cNvPr>
          <p:cNvSpPr/>
          <p:nvPr/>
        </p:nvSpPr>
        <p:spPr>
          <a:xfrm>
            <a:off x="5338681" y="605099"/>
            <a:ext cx="3588697" cy="2535398"/>
          </a:xfrm>
          <a:prstGeom prst="roundRect">
            <a:avLst/>
          </a:prstGeom>
          <a:solidFill>
            <a:srgbClr val="44C1A3">
              <a:alpha val="17000"/>
            </a:srgbClr>
          </a:solidFill>
          <a:ln w="6350">
            <a:solidFill>
              <a:srgbClr val="65B2A0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CF27CB-B8D4-2BED-D54A-B61506EE120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Discussion and 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75069-2FE4-1AA8-3C94-7E1FDD278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FE957A1-7E13-D9DC-75C9-80F2CECD2F02}"/>
              </a:ext>
            </a:extLst>
          </p:cNvPr>
          <p:cNvSpPr txBox="1"/>
          <p:nvPr/>
        </p:nvSpPr>
        <p:spPr>
          <a:xfrm>
            <a:off x="5485613" y="881084"/>
            <a:ext cx="3204444" cy="253539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Continuous power source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Prioritize high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selectivity of phenocam model and mount type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BC7070-D128-8BC7-C569-0F4B093A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Recommendations</a:t>
            </a:r>
            <a:endParaRPr lang="en-US" dirty="0"/>
          </a:p>
        </p:txBody>
      </p:sp>
      <p:pic>
        <p:nvPicPr>
          <p:cNvPr id="13" name="Picture 12" descr="A tree with pink flowers&#10;&#10;Description automatically generated with low confidence">
            <a:extLst>
              <a:ext uri="{FF2B5EF4-FFF2-40B4-BE49-F238E27FC236}">
                <a16:creationId xmlns:a16="http://schemas.microsoft.com/office/drawing/2014/main" id="{8056A468-853D-2380-32DE-235B369B7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713" y="776666"/>
            <a:ext cx="2317739" cy="1303728"/>
          </a:xfrm>
          <a:prstGeom prst="rect">
            <a:avLst/>
          </a:prstGeom>
        </p:spPr>
      </p:pic>
      <p:pic>
        <p:nvPicPr>
          <p:cNvPr id="19" name="Picture 18" descr="A picture containing tree, outdoor, plant&#10;&#10;Description automatically generated">
            <a:extLst>
              <a:ext uri="{FF2B5EF4-FFF2-40B4-BE49-F238E27FC236}">
                <a16:creationId xmlns:a16="http://schemas.microsoft.com/office/drawing/2014/main" id="{3EF09A10-83FD-1579-E8E8-072358697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7015" y="3527708"/>
            <a:ext cx="2317739" cy="1303728"/>
          </a:xfrm>
          <a:prstGeom prst="rect">
            <a:avLst/>
          </a:prstGeom>
        </p:spPr>
      </p:pic>
      <p:pic>
        <p:nvPicPr>
          <p:cNvPr id="21" name="Picture 20" descr="A group of trees in front of buildings&#10;&#10;Description automatically generated with low confidence">
            <a:extLst>
              <a:ext uri="{FF2B5EF4-FFF2-40B4-BE49-F238E27FC236}">
                <a16:creationId xmlns:a16="http://schemas.microsoft.com/office/drawing/2014/main" id="{CCC9D4D2-F649-BC53-CCD0-2E201E2805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622" y="3692466"/>
            <a:ext cx="2317738" cy="1303728"/>
          </a:xfrm>
          <a:prstGeom prst="rect">
            <a:avLst/>
          </a:prstGeom>
        </p:spPr>
      </p:pic>
      <p:pic>
        <p:nvPicPr>
          <p:cNvPr id="23" name="Picture 22" descr="A car parked in front of a house&#10;&#10;Description automatically generated with medium confidence">
            <a:extLst>
              <a:ext uri="{FF2B5EF4-FFF2-40B4-BE49-F238E27FC236}">
                <a16:creationId xmlns:a16="http://schemas.microsoft.com/office/drawing/2014/main" id="{6CB1F1B1-D986-2339-7E6B-B49645FD86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8" y="1578560"/>
            <a:ext cx="2317739" cy="1303728"/>
          </a:xfrm>
          <a:prstGeom prst="rect">
            <a:avLst/>
          </a:prstGeom>
        </p:spPr>
      </p:pic>
      <p:pic>
        <p:nvPicPr>
          <p:cNvPr id="25" name="Picture 24" descr="A tree with pink flowers&#10;&#10;Description automatically generated with low confidence">
            <a:extLst>
              <a:ext uri="{FF2B5EF4-FFF2-40B4-BE49-F238E27FC236}">
                <a16:creationId xmlns:a16="http://schemas.microsoft.com/office/drawing/2014/main" id="{C72416B5-A36D-987A-C4A8-8C0E3B0319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05" y="3205931"/>
            <a:ext cx="2394269" cy="1346777"/>
          </a:xfrm>
          <a:prstGeom prst="rect">
            <a:avLst/>
          </a:prstGeom>
        </p:spPr>
      </p:pic>
      <p:pic>
        <p:nvPicPr>
          <p:cNvPr id="27" name="Picture 26" descr="A group of trees&#10;&#10;Description automatically generated with low confidence">
            <a:extLst>
              <a:ext uri="{FF2B5EF4-FFF2-40B4-BE49-F238E27FC236}">
                <a16:creationId xmlns:a16="http://schemas.microsoft.com/office/drawing/2014/main" id="{242C9AC1-6B1C-8EFF-A044-5344762752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3622" y="2230424"/>
            <a:ext cx="2317738" cy="130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88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52B00-8652-CEC5-D3D4-1D1947BF40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FCC0F8-E400-3873-DAC7-FE66824C6A68}"/>
              </a:ext>
            </a:extLst>
          </p:cNvPr>
          <p:cNvSpPr/>
          <p:nvPr/>
        </p:nvSpPr>
        <p:spPr>
          <a:xfrm>
            <a:off x="206733" y="663677"/>
            <a:ext cx="8738483" cy="4393140"/>
          </a:xfrm>
          <a:prstGeom prst="roundRect">
            <a:avLst/>
          </a:prstGeom>
          <a:solidFill>
            <a:srgbClr val="6FAEC4">
              <a:alpha val="17000"/>
            </a:srgbClr>
          </a:solidFill>
          <a:ln>
            <a:solidFill>
              <a:srgbClr val="CCE2C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AA78806-4EA2-6959-3F7A-92719D186EA5}"/>
              </a:ext>
            </a:extLst>
          </p:cNvPr>
          <p:cNvSpPr txBox="1">
            <a:spLocks/>
          </p:cNvSpPr>
          <p:nvPr/>
        </p:nvSpPr>
        <p:spPr>
          <a:xfrm>
            <a:off x="477078" y="847380"/>
            <a:ext cx="8468138" cy="400291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1800" b="0" kern="1200" cap="all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u="sng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You! </a:t>
            </a:r>
          </a:p>
          <a:p>
            <a:endParaRPr lang="en-US" sz="1600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Michael Alonzo</a:t>
            </a:r>
            <a:r>
              <a:rPr lang="en-US" sz="16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for expertise and mentorship throughout the duration of this project</a:t>
            </a:r>
          </a:p>
          <a:p>
            <a:endParaRPr lang="en-US" sz="16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Valentina Aquila </a:t>
            </a:r>
            <a:r>
              <a:rPr lang="en-US" sz="16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Sauleh Siddiqui</a:t>
            </a:r>
            <a:r>
              <a:rPr lang="en-US" sz="16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for serving on my committee and providing guidance </a:t>
            </a:r>
          </a:p>
          <a:p>
            <a:endParaRPr lang="en-US" sz="16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Dr. Thu Ya Kyaw</a:t>
            </a:r>
            <a:r>
              <a:rPr lang="en-US" sz="16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for encouragement and statistical support</a:t>
            </a:r>
          </a:p>
          <a:p>
            <a:endParaRPr lang="en-US" sz="1600" i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Volunteers</a:t>
            </a:r>
            <a:r>
              <a:rPr lang="en-US" sz="16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for hosting phenocams and great discussions</a:t>
            </a:r>
          </a:p>
          <a:p>
            <a:endParaRPr lang="en-US" sz="1600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Family </a:t>
            </a:r>
            <a:r>
              <a:rPr lang="en-US" sz="16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16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</a:t>
            </a:r>
            <a:r>
              <a:rPr lang="en-US" sz="16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for bringing me endless love and laughs these past two years</a:t>
            </a:r>
            <a:endParaRPr lang="en-US" sz="1600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i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i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i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Funding Sources</a:t>
            </a:r>
            <a:r>
              <a:rPr lang="en-US" sz="16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r>
              <a:rPr lang="en-US" sz="16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American University Graduate Assistantship</a:t>
            </a:r>
          </a:p>
          <a:p>
            <a:r>
              <a:rPr lang="en-US" sz="1600" b="0" i="0" cap="none" dirty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National Science Foundation (Grant No. 1951647)</a:t>
            </a:r>
            <a:r>
              <a:rPr lang="en-US" sz="1600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1600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49F179-2787-7CFE-BF0D-B233573B3FA4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Acknowledgements</a:t>
            </a:r>
          </a:p>
        </p:txBody>
      </p:sp>
      <p:pic>
        <p:nvPicPr>
          <p:cNvPr id="9" name="Picture 8" descr="Logo, company name&#10;&#10;Description automatically generated">
            <a:extLst>
              <a:ext uri="{FF2B5EF4-FFF2-40B4-BE49-F238E27FC236}">
                <a16:creationId xmlns:a16="http://schemas.microsoft.com/office/drawing/2014/main" id="{531151AC-CEE7-0356-B12D-2B6BAE87B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8719" y="3478464"/>
            <a:ext cx="1448203" cy="118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76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ee, plant, outdoor, gum tree&#10;&#10;Description automatically generated">
            <a:extLst>
              <a:ext uri="{FF2B5EF4-FFF2-40B4-BE49-F238E27FC236}">
                <a16:creationId xmlns:a16="http://schemas.microsoft.com/office/drawing/2014/main" id="{992A8680-0586-B53A-7619-AE86BD2AC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826" y="599834"/>
            <a:ext cx="4796134" cy="318549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AAB101-1FC4-9DEC-22AD-6D65218D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62401" y="4773191"/>
            <a:ext cx="789383" cy="27384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CD6CFE-8F07-F00F-1666-CF641391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4228" y="4273763"/>
            <a:ext cx="2834784" cy="425054"/>
          </a:xfrm>
        </p:spPr>
        <p:txBody>
          <a:bodyPr>
            <a:noAutofit/>
          </a:bodyPr>
          <a:lstStyle/>
          <a:p>
            <a:r>
              <a:rPr lang="en-US" sz="2800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Any Questions?</a:t>
            </a:r>
          </a:p>
        </p:txBody>
      </p:sp>
      <p:pic>
        <p:nvPicPr>
          <p:cNvPr id="3074" name="Picture 2" descr="A picture containing tree, outdoor, plant, beech&#10;&#10;Description automatically generated">
            <a:extLst>
              <a:ext uri="{FF2B5EF4-FFF2-40B4-BE49-F238E27FC236}">
                <a16:creationId xmlns:a16="http://schemas.microsoft.com/office/drawing/2014/main" id="{7076E2FC-B8B2-FE09-5C90-10BCF2934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9868" y="1134742"/>
            <a:ext cx="4279263" cy="320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C4B35D-AFB2-1374-CE00-01EFB87B3EFB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26BE87-1354-4EC1-F0A9-E1BF62862B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7CF931-5962-D1D9-7584-3FD7BE980F14}"/>
              </a:ext>
            </a:extLst>
          </p:cNvPr>
          <p:cNvSpPr txBox="1"/>
          <p:nvPr/>
        </p:nvSpPr>
        <p:spPr>
          <a:xfrm>
            <a:off x="57152" y="548641"/>
            <a:ext cx="8964006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Aasen, H.,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Kirchgessner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N., Walter, A., &amp; Liebisch, F. (2020).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PhenoCams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Field Phenotyping: Using Very High Temporal Resolution Digital Repeated Photography to Investigate Interactions of Growth, Phenology, and Harvest Traits. Frontiers in Plant Science, 11. https://doi.org/10.3389/fpls.2020.00593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9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Alonzo, M., Baker, M. E., Gao, Y., &amp;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Shandas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 (2021). Spatial configuration and time of day impact the magnitude of urban tree canopy cooling. Environmental Research Letters, 16(8). https://doi.org/10.1088/1748-9326/ac12f2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9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Basler, David,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Körner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Christian. Photoperiod and temperature responses of bud swelling and bud burst in four temperate forest tree species. 2014. 10.1093/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treephys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/tpu021. Tree Physiology. Vol 34. 4. 377. 388. 0829-318X. 7/14/2022. https://doi.org/10.1093/treephys/tpu021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Bolton, D, K., Gray, J.M,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Melaas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E.K., Moon, M.,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Eklundh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and M.A.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Friedl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(2020). Continental-scale land surface phenology from harmonized Landsat 8 and Sentinel-2 imagery, Remote Sensing of Environment, 240, https://doi.org/10.1016/j.rse.2020.111685.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Cleland, E. E.,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Chuine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I., Menzel, A., Mooney, H. A., &amp; Schwartz, M. D. (2007). Shifting plant phenology in response to global change. In Trends in Ecology and Evolution (Vol. 22, Issue 7, pp. 357–365). https://doi.org/10.1016/j.tree.2007.04.003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9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Imhoff, M. L., Zhang, P., Wolfe, R. E., &amp;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Bounoua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L. (2010). Remote sensing of the urban heat island effect across biomes in the continental USA. Remote Sensing of Environment, 114(3), 504–513. https://doi.org/10.1016/j.rse.2009.10.008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Richardson, A. D.,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Hufkens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K., Milliman, T.,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Aubrecht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D. M., Chen, M., Gray, J. M., Johnston, M. R., Keenan, T. F., Klosterman, S. T.,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Kosmala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Melaas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E. K.,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Friedl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 A., &amp;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Frolking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(2018). Tracking vegetation phenology across diverse North American biomes using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PhenoCam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imagery. Scientific Data, 5. https://doi.org/10.1038/sdata.2018.28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9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Shandas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Voelkel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J., Williams, J., &amp; Hoffman, J. (2019). Integrating Satellite and Ground Measurements for Predicting Locations of Extreme Urban Heat. Climate, 7(1), 5. MDPI AG. Retrieved from http://dx.doi.org/10.3390/cli7010005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9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Song, Peng, Sexton, Joseph O., Huang,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Chengquan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Channan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Saurabh, Townshend, John R., Characterizing the magnitude, timing and duration of urban growth from time series of Landsat-based estimates of impervious cover, Remote Sensing of Environment, Volume 175, 2016, Pages 1-13, ISSN 0034-4257, https://doi.org/10.1016/j.rse.2015.12.027.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9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Sonnentag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O.,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Hufkens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K.,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Teshera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-Sterne, C., Young, A. M.,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Friedl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Braswell, B. H., Milliman, T., O’Keefe, J., &amp; Richardson, A. D. (2012). Digital repeat photography for phenological research in forest ecosystems. Agricultural and Forest Meteorology, 152(1), 159–177. https://doi.org/10.1016/j.agrformet.2011.09.009 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900" b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Zipper, S. C., Schatz, J., Singh, A.,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Kucharik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 J., Townsend, P. A., &amp; </a:t>
            </a:r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Loheide</a:t>
            </a:r>
            <a:r>
              <a:rPr lang="en-US" sz="9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S. P. (2016). Urban heat island impacts on plant phenology: Intra-urban variability and response to land cover. Environmental Research Letters, 11(5). https://doi.org/10.1088/1748-9326/11/5/054023</a:t>
            </a:r>
            <a:endParaRPr lang="en-US" sz="900" b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sz="9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0103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9EC2-A653-812B-DF5D-6C6DE242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Urban Heat Island (UHI) Effect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CC04C-4B13-74D1-27CD-F45AD2C09899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3C88D-73A9-3B5E-6B50-3CE17B87D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415F8C7-0AD4-6646-CD51-7B6B5113A7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3" r="15815" b="8081"/>
          <a:stretch/>
        </p:blipFill>
        <p:spPr bwMode="auto">
          <a:xfrm>
            <a:off x="592196" y="934993"/>
            <a:ext cx="3089968" cy="348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474153-986B-A298-BEFD-6B86FFA9DA3F}"/>
              </a:ext>
            </a:extLst>
          </p:cNvPr>
          <p:cNvSpPr txBox="1"/>
          <p:nvPr/>
        </p:nvSpPr>
        <p:spPr>
          <a:xfrm>
            <a:off x="466705" y="4424223"/>
            <a:ext cx="3839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Washington, D.C. (A) aerial imagery with major waterbodies masked; (B) morning UHI; (C) afternoon UHI; (D) evening UHI. 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sz="1200" i="1" dirty="0" err="1">
                <a:latin typeface="Calibri" panose="020F0502020204030204" pitchFamily="34" charset="0"/>
                <a:cs typeface="Calibri" panose="020F0502020204030204" pitchFamily="34" charset="0"/>
              </a:rPr>
              <a:t>Shandas</a:t>
            </a:r>
            <a:r>
              <a:rPr lang="en-US" sz="1200" i="1" dirty="0">
                <a:latin typeface="Calibri" panose="020F0502020204030204" pitchFamily="34" charset="0"/>
                <a:cs typeface="Calibri" panose="020F0502020204030204" pitchFamily="34" charset="0"/>
              </a:rPr>
              <a:t> et al. 2019)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1CC90DB-076A-DFB6-7D7F-ABE76B545236}"/>
              </a:ext>
            </a:extLst>
          </p:cNvPr>
          <p:cNvCxnSpPr>
            <a:cxnSpLocks/>
          </p:cNvCxnSpPr>
          <p:nvPr/>
        </p:nvCxnSpPr>
        <p:spPr>
          <a:xfrm>
            <a:off x="3859948" y="2679608"/>
            <a:ext cx="892115" cy="0"/>
          </a:xfrm>
          <a:prstGeom prst="straightConnector1">
            <a:avLst/>
          </a:prstGeom>
          <a:ln w="76200">
            <a:solidFill>
              <a:srgbClr val="47A3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E2F677D-7E7A-82A1-C59A-5B1251E8A9C7}"/>
              </a:ext>
            </a:extLst>
          </p:cNvPr>
          <p:cNvSpPr/>
          <p:nvPr/>
        </p:nvSpPr>
        <p:spPr>
          <a:xfrm>
            <a:off x="5461836" y="1323161"/>
            <a:ext cx="2751151" cy="572699"/>
          </a:xfrm>
          <a:prstGeom prst="roundRect">
            <a:avLst/>
          </a:prstGeom>
          <a:solidFill>
            <a:srgbClr val="65B2A0">
              <a:alpha val="35000"/>
            </a:srgbClr>
          </a:solidFill>
          <a:ln w="6350">
            <a:solidFill>
              <a:srgbClr val="65B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CD4C3D7-16BC-E0B9-4299-0DBF67CDF0FB}"/>
              </a:ext>
            </a:extLst>
          </p:cNvPr>
          <p:cNvSpPr/>
          <p:nvPr/>
        </p:nvSpPr>
        <p:spPr>
          <a:xfrm>
            <a:off x="5461836" y="2405048"/>
            <a:ext cx="2751151" cy="572699"/>
          </a:xfrm>
          <a:prstGeom prst="roundRect">
            <a:avLst/>
          </a:prstGeom>
          <a:solidFill>
            <a:srgbClr val="65B2A0">
              <a:alpha val="35000"/>
            </a:srgbClr>
          </a:solidFill>
          <a:ln w="6350">
            <a:solidFill>
              <a:srgbClr val="65B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339C71-F63C-97A3-887F-C0F505BE7CF1}"/>
              </a:ext>
            </a:extLst>
          </p:cNvPr>
          <p:cNvSpPr/>
          <p:nvPr/>
        </p:nvSpPr>
        <p:spPr>
          <a:xfrm>
            <a:off x="5461838" y="3485931"/>
            <a:ext cx="2751151" cy="572699"/>
          </a:xfrm>
          <a:prstGeom prst="roundRect">
            <a:avLst/>
          </a:prstGeom>
          <a:solidFill>
            <a:srgbClr val="65B2A0">
              <a:alpha val="35000"/>
            </a:srgbClr>
          </a:solidFill>
          <a:ln w="6350">
            <a:solidFill>
              <a:srgbClr val="65B2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1B895F-7A01-8FCE-74F3-C3D87F373F23}"/>
              </a:ext>
            </a:extLst>
          </p:cNvPr>
          <p:cNvSpPr txBox="1"/>
          <p:nvPr/>
        </p:nvSpPr>
        <p:spPr>
          <a:xfrm>
            <a:off x="5720721" y="1440233"/>
            <a:ext cx="283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Advance in spring events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E9DF2F-A721-D6AC-5D2E-E7D4C7A25859}"/>
              </a:ext>
            </a:extLst>
          </p:cNvPr>
          <p:cNvSpPr txBox="1"/>
          <p:nvPr/>
        </p:nvSpPr>
        <p:spPr>
          <a:xfrm>
            <a:off x="5780532" y="2510331"/>
            <a:ext cx="25852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Delay in autumn events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37E70C-32C5-E182-FD83-1E8AE510EB3E}"/>
              </a:ext>
            </a:extLst>
          </p:cNvPr>
          <p:cNvSpPr txBox="1"/>
          <p:nvPr/>
        </p:nvSpPr>
        <p:spPr>
          <a:xfrm>
            <a:off x="5534009" y="3614793"/>
            <a:ext cx="2831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Extension of  growing season</a:t>
            </a:r>
            <a:endParaRPr lang="en-US" sz="16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00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/>
      <p:bldP spid="22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9BF6F5-F17E-8461-4282-8ECF8AD28A6B}"/>
              </a:ext>
            </a:extLst>
          </p:cNvPr>
          <p:cNvSpPr/>
          <p:nvPr/>
        </p:nvSpPr>
        <p:spPr>
          <a:xfrm>
            <a:off x="3269090" y="1796443"/>
            <a:ext cx="2697916" cy="2251443"/>
          </a:xfrm>
          <a:prstGeom prst="roundRect">
            <a:avLst/>
          </a:prstGeom>
          <a:solidFill>
            <a:srgbClr val="44C1A3">
              <a:alpha val="35000"/>
            </a:srgbClr>
          </a:solidFill>
          <a:ln>
            <a:solidFill>
              <a:srgbClr val="44C1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219EC2-A653-812B-DF5D-6C6DE242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Motivation – Importance of Urban Phenology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0CC04C-4B13-74D1-27CD-F45AD2C09899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3C88D-73A9-3B5E-6B50-3CE17B87D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7760B-CD7F-C6D0-ABA7-62C08987D6E4}"/>
              </a:ext>
            </a:extLst>
          </p:cNvPr>
          <p:cNvSpPr txBox="1"/>
          <p:nvPr/>
        </p:nvSpPr>
        <p:spPr>
          <a:xfrm>
            <a:off x="3596749" y="2014223"/>
            <a:ext cx="255236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Ecosystem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Phenology as an indicator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Proxy for future responses</a:t>
            </a:r>
          </a:p>
        </p:txBody>
      </p:sp>
      <p:pic>
        <p:nvPicPr>
          <p:cNvPr id="9" name="Picture 8" descr="A picture containing tree, outdoor, ground, plant&#10;&#10;Description automatically generated">
            <a:extLst>
              <a:ext uri="{FF2B5EF4-FFF2-40B4-BE49-F238E27FC236}">
                <a16:creationId xmlns:a16="http://schemas.microsoft.com/office/drawing/2014/main" id="{A51176F1-CA74-947A-A61A-307D00461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3" y="1287619"/>
            <a:ext cx="2415579" cy="3220771"/>
          </a:xfrm>
          <a:prstGeom prst="rect">
            <a:avLst/>
          </a:prstGeom>
        </p:spPr>
      </p:pic>
      <p:pic>
        <p:nvPicPr>
          <p:cNvPr id="13" name="Picture 12" descr="A group of trees with the sun shining through them&#10;&#10;Description automatically generated with low confidence">
            <a:extLst>
              <a:ext uri="{FF2B5EF4-FFF2-40B4-BE49-F238E27FC236}">
                <a16:creationId xmlns:a16="http://schemas.microsoft.com/office/drawing/2014/main" id="{1ECCC8DE-0684-3F9C-5C1F-034CAB5BB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230" y="1287618"/>
            <a:ext cx="2415578" cy="322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9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 of Phenological Data Collection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AF319C-EC4E-67AD-E6AF-99B4EC2526E1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3AD4DF-81D6-F86F-7FC6-79240400FB70}"/>
              </a:ext>
            </a:extLst>
          </p:cNvPr>
          <p:cNvSpPr txBox="1"/>
          <p:nvPr/>
        </p:nvSpPr>
        <p:spPr>
          <a:xfrm>
            <a:off x="5090365" y="4405086"/>
            <a:ext cx="36104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Washington, D.C. </a:t>
            </a:r>
            <a:r>
              <a:rPr lang="en-US" sz="12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NASA/USGS 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Landsat 2005. 30mx30m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75F7-9977-D4C2-ECB0-8FA156B102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BA16550C-4394-9848-622D-073DBD357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1" b="13255"/>
          <a:stretch/>
        </p:blipFill>
        <p:spPr bwMode="auto">
          <a:xfrm>
            <a:off x="4267697" y="1346832"/>
            <a:ext cx="4681864" cy="29872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9753596-22C8-409B-5D6F-46E432CD289E}"/>
              </a:ext>
            </a:extLst>
          </p:cNvPr>
          <p:cNvSpPr/>
          <p:nvPr/>
        </p:nvSpPr>
        <p:spPr>
          <a:xfrm>
            <a:off x="4267697" y="4430084"/>
            <a:ext cx="304303" cy="45719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2" name="Text Box 2">
            <a:extLst>
              <a:ext uri="{FF2B5EF4-FFF2-40B4-BE49-F238E27FC236}">
                <a16:creationId xmlns:a16="http://schemas.microsoft.com/office/drawing/2014/main" id="{13FEAE86-6966-1D64-10E9-C2F0138274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194056"/>
            <a:ext cx="746760" cy="48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</a:t>
            </a:r>
            <a:r>
              <a:rPr lang="en-US" sz="1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Mile</a:t>
            </a:r>
            <a:endParaRPr lang="en-US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C79C4B-6F9C-BF72-AF01-39C52463A38C}"/>
              </a:ext>
            </a:extLst>
          </p:cNvPr>
          <p:cNvSpPr txBox="1">
            <a:spLocks/>
          </p:cNvSpPr>
          <p:nvPr/>
        </p:nvSpPr>
        <p:spPr>
          <a:xfrm>
            <a:off x="270518" y="1183454"/>
            <a:ext cx="3313339" cy="13163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Wingdings 2" panose="05020102010507070707" pitchFamily="18" charset="2"/>
              <a:buChar char="●"/>
              <a:defRPr sz="13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105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●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●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○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342900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Wingdings 2" panose="05020102010507070707" pitchFamily="18" charset="2"/>
              <a:buChar char="■"/>
              <a:defRPr sz="9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Ground-based Observations</a:t>
            </a: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Clr>
                <a:schemeClr val="dk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Satellite Remote Sensing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78FF46-7D5C-1C37-BB04-83B063535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934978"/>
              </p:ext>
            </p:extLst>
          </p:nvPr>
        </p:nvGraphicFramePr>
        <p:xfrm>
          <a:off x="122842" y="2571750"/>
          <a:ext cx="3919941" cy="2353477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306647">
                  <a:extLst>
                    <a:ext uri="{9D8B030D-6E8A-4147-A177-3AD203B41FA5}">
                      <a16:colId xmlns:a16="http://schemas.microsoft.com/office/drawing/2014/main" val="3460612353"/>
                    </a:ext>
                  </a:extLst>
                </a:gridCol>
                <a:gridCol w="1306647">
                  <a:extLst>
                    <a:ext uri="{9D8B030D-6E8A-4147-A177-3AD203B41FA5}">
                      <a16:colId xmlns:a16="http://schemas.microsoft.com/office/drawing/2014/main" val="740728856"/>
                    </a:ext>
                  </a:extLst>
                </a:gridCol>
                <a:gridCol w="1306647">
                  <a:extLst>
                    <a:ext uri="{9D8B030D-6E8A-4147-A177-3AD203B41FA5}">
                      <a16:colId xmlns:a16="http://schemas.microsoft.com/office/drawing/2014/main" val="481356105"/>
                    </a:ext>
                  </a:extLst>
                </a:gridCol>
              </a:tblGrid>
              <a:tr h="549163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Satellite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Spatial Resolution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ysClr val="windowText" lastClr="00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Temporal Resolution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161434"/>
                  </a:ext>
                </a:extLst>
              </a:tr>
              <a:tr h="323037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MODIS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250m – 1000m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1-2 days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286503"/>
                  </a:ext>
                </a:extLst>
              </a:tr>
              <a:tr h="323037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1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Landsat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30m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16 days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110322"/>
                  </a:ext>
                </a:extLst>
              </a:tr>
              <a:tr h="109216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kern="1200" dirty="0">
                          <a:solidFill>
                            <a:schemeClr val="dk1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Harmonized Landsat Sentinel-2 (HLS)</a:t>
                      </a:r>
                    </a:p>
                    <a:p>
                      <a:pPr algn="ctr"/>
                      <a:endParaRPr lang="en-US" sz="1400" b="0" i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30m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2-3 days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8681789"/>
                  </a:ext>
                </a:extLst>
              </a:tr>
            </a:tbl>
          </a:graphicData>
        </a:graphic>
      </p:graphicFrame>
      <p:pic>
        <p:nvPicPr>
          <p:cNvPr id="6" name="Picture 2" descr="Landsat 8 | Landsat Science">
            <a:extLst>
              <a:ext uri="{FF2B5EF4-FFF2-40B4-BE49-F238E27FC236}">
                <a16:creationId xmlns:a16="http://schemas.microsoft.com/office/drawing/2014/main" id="{E17F2021-8079-D9CD-4B19-27468E12A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9599">
            <a:off x="7114556" y="438558"/>
            <a:ext cx="1747688" cy="98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BC1F9-7CEE-1CD8-4368-2CB62708507B}"/>
              </a:ext>
            </a:extLst>
          </p:cNvPr>
          <p:cNvSpPr txBox="1"/>
          <p:nvPr/>
        </p:nvSpPr>
        <p:spPr>
          <a:xfrm>
            <a:off x="8190601" y="930096"/>
            <a:ext cx="11124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Landsat 8</a:t>
            </a:r>
          </a:p>
        </p:txBody>
      </p:sp>
    </p:spTree>
    <p:extLst>
      <p:ext uri="{BB962C8B-B14F-4D97-AF65-F5344CB8AC3E}">
        <p14:creationId xmlns:p14="http://schemas.microsoft.com/office/powerpoint/2010/main" val="304860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 animBg="1"/>
      <p:bldP spid="12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9EC2-A653-812B-DF5D-6C6DE242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Phenocams</a:t>
            </a:r>
            <a:endParaRPr lang="en-US" b="1" cap="none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Picture 20" descr="A picture containing text, tree, outdoor, plant&#10;&#10;Description automatically generated">
            <a:extLst>
              <a:ext uri="{FF2B5EF4-FFF2-40B4-BE49-F238E27FC236}">
                <a16:creationId xmlns:a16="http://schemas.microsoft.com/office/drawing/2014/main" id="{FAB967C6-EA55-4DBD-15DD-0BDE016AE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329" y="2648258"/>
            <a:ext cx="3530326" cy="1985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0CC04C-4B13-74D1-27CD-F45AD2C09899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E3843-2D48-6794-46BC-384909A1DC6E}"/>
              </a:ext>
            </a:extLst>
          </p:cNvPr>
          <p:cNvSpPr txBox="1"/>
          <p:nvPr/>
        </p:nvSpPr>
        <p:spPr>
          <a:xfrm>
            <a:off x="5319422" y="4747086"/>
            <a:ext cx="39243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Top: </a:t>
            </a:r>
            <a:r>
              <a:rPr lang="en-US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HoS</a:t>
            </a: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 EOS 2022; Bottom: Delaware Ave. SOS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43C88D-73A9-3B5E-6B50-3CE17B87D3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C6E60C-A7B9-2175-A31A-7E8A79E9F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700" y="1247731"/>
            <a:ext cx="1569510" cy="10291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B1BF98-0B52-C9CE-CCDB-31ADBC5154E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9000"/>
          </a:blip>
          <a:stretch>
            <a:fillRect/>
          </a:stretch>
        </p:blipFill>
        <p:spPr>
          <a:xfrm>
            <a:off x="391874" y="3082027"/>
            <a:ext cx="1206269" cy="1043749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CE4D2C-7997-FD32-50B8-A6D28FFAB007}"/>
              </a:ext>
            </a:extLst>
          </p:cNvPr>
          <p:cNvSpPr txBox="1"/>
          <p:nvPr/>
        </p:nvSpPr>
        <p:spPr>
          <a:xfrm>
            <a:off x="128714" y="2276917"/>
            <a:ext cx="16434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StarDot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NetCam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EA99C67-7888-B6BD-FDB2-E96C6879A7B3}"/>
              </a:ext>
            </a:extLst>
          </p:cNvPr>
          <p:cNvSpPr txBox="1"/>
          <p:nvPr/>
        </p:nvSpPr>
        <p:spPr>
          <a:xfrm>
            <a:off x="122842" y="4402775"/>
            <a:ext cx="2195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Calibri" panose="020F0502020204030204" pitchFamily="34" charset="0"/>
                <a:cs typeface="Calibri" panose="020F0502020204030204" pitchFamily="34" charset="0"/>
              </a:rPr>
              <a:t>Brinno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Digital Camera</a:t>
            </a:r>
          </a:p>
        </p:txBody>
      </p:sp>
      <p:pic>
        <p:nvPicPr>
          <p:cNvPr id="13" name="Picture 12" descr="A group of trees in front of a building&#10;&#10;Description automatically generated with medium confidence">
            <a:extLst>
              <a:ext uri="{FF2B5EF4-FFF2-40B4-BE49-F238E27FC236}">
                <a16:creationId xmlns:a16="http://schemas.microsoft.com/office/drawing/2014/main" id="{776256BE-5EDF-19DC-BF3E-013FE263EF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8329" y="549430"/>
            <a:ext cx="3530326" cy="1985809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0E1963E-7AA3-08B8-F1D7-4AA78EC61558}"/>
              </a:ext>
            </a:extLst>
          </p:cNvPr>
          <p:cNvSpPr/>
          <p:nvPr/>
        </p:nvSpPr>
        <p:spPr>
          <a:xfrm>
            <a:off x="2190811" y="1833378"/>
            <a:ext cx="2697916" cy="1753744"/>
          </a:xfrm>
          <a:prstGeom prst="roundRect">
            <a:avLst/>
          </a:prstGeom>
          <a:solidFill>
            <a:srgbClr val="65B2A0">
              <a:alpha val="35000"/>
            </a:srgbClr>
          </a:solidFill>
          <a:ln w="6350">
            <a:solidFill>
              <a:srgbClr val="44C1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8C568D-C99A-CC73-6E17-91D9FF4780BD}"/>
              </a:ext>
            </a:extLst>
          </p:cNvPr>
          <p:cNvSpPr txBox="1"/>
          <p:nvPr/>
        </p:nvSpPr>
        <p:spPr>
          <a:xfrm>
            <a:off x="2422491" y="2004186"/>
            <a:ext cx="233882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Near-continuous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Accessible and flexible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Near-surface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626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54203-5B69-E07E-3F69-D4A6304F4D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0138" y="674950"/>
            <a:ext cx="8781020" cy="4185067"/>
          </a:xfrm>
        </p:spPr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 1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Test the extent to which phenocam imagery can track urban phenology changes influenced by regional air temperature and precipitation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 2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Explore the variability of urban tree phenological responses across phenocam site and genera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2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Aim 3: </a:t>
            </a:r>
            <a:r>
              <a:rPr lang="en-US" sz="20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Examine the suitability of phenocams as reliable and practical tools for urban phenology studies and explore the implementation of volunteers as phenocam hosts</a:t>
            </a:r>
            <a:endParaRPr lang="en-US" sz="20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E9E0A0-119D-A62A-C2BF-EBCC272DE3E0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Research Aims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814AB5-018B-7358-FEBD-CEF7251647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96358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3D18B8-94AE-4F68-A7EB-5F714697FF05}"/>
              </a:ext>
            </a:extLst>
          </p:cNvPr>
          <p:cNvSpPr/>
          <p:nvPr/>
        </p:nvSpPr>
        <p:spPr>
          <a:xfrm>
            <a:off x="453131" y="1648568"/>
            <a:ext cx="2990281" cy="2030566"/>
          </a:xfrm>
          <a:prstGeom prst="roundRect">
            <a:avLst/>
          </a:prstGeom>
          <a:solidFill>
            <a:srgbClr val="47A38D">
              <a:alpha val="17000"/>
            </a:srgbClr>
          </a:solidFill>
          <a:ln>
            <a:solidFill>
              <a:srgbClr val="47A38D">
                <a:alpha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Google Shape;90;p19"/>
          <p:cNvSpPr txBox="1">
            <a:spLocks noGrp="1"/>
          </p:cNvSpPr>
          <p:nvPr>
            <p:ph type="title"/>
          </p:nvPr>
        </p:nvSpPr>
        <p:spPr>
          <a:xfrm>
            <a:off x="311699" y="50058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cap="none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Study Site: Washington, D.C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FEE9A-7F83-0CA7-A055-B7C98FECB7CB}"/>
              </a:ext>
            </a:extLst>
          </p:cNvPr>
          <p:cNvSpPr txBox="1"/>
          <p:nvPr/>
        </p:nvSpPr>
        <p:spPr>
          <a:xfrm>
            <a:off x="128714" y="175131"/>
            <a:ext cx="2986194" cy="307777"/>
          </a:xfrm>
          <a:prstGeom prst="rect">
            <a:avLst/>
          </a:prstGeom>
          <a:solidFill>
            <a:srgbClr val="CCE2CD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F75EA7-7F8B-25D9-5E07-9176B3682F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673317-3F62-E54A-A92D-7125A69B68A5}"/>
              </a:ext>
            </a:extLst>
          </p:cNvPr>
          <p:cNvSpPr txBox="1"/>
          <p:nvPr/>
        </p:nvSpPr>
        <p:spPr>
          <a:xfrm>
            <a:off x="4347763" y="467538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Washington, D.C. study site with district borders outlined in orange and each phenocam location symbolized as a bright blue circle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3951E8B6-8900-83B5-99D5-1B12DCEE7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746" y="563572"/>
            <a:ext cx="4460123" cy="407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5F8A4E-44DE-FFE0-2F10-4DB49554A626}"/>
              </a:ext>
            </a:extLst>
          </p:cNvPr>
          <p:cNvSpPr txBox="1"/>
          <p:nvPr/>
        </p:nvSpPr>
        <p:spPr>
          <a:xfrm>
            <a:off x="521793" y="1813029"/>
            <a:ext cx="292161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Humid subtropical climate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38% canopy cover</a:t>
            </a:r>
          </a:p>
          <a:p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39% impervious surface cover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Phenocam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locations based on Casey Trees volunteers</a:t>
            </a:r>
          </a:p>
        </p:txBody>
      </p:sp>
    </p:spTree>
    <p:extLst>
      <p:ext uri="{BB962C8B-B14F-4D97-AF65-F5344CB8AC3E}">
        <p14:creationId xmlns:p14="http://schemas.microsoft.com/office/powerpoint/2010/main" val="276418458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spDef>
      <a:spPr>
        <a:solidFill>
          <a:srgbClr val="44C1A3">
            <a:alpha val="35000"/>
          </a:srgbClr>
        </a:solidFill>
        <a:ln>
          <a:solidFill>
            <a:srgbClr val="44C1A3"/>
          </a:solidFill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4533</TotalTime>
  <Words>2326</Words>
  <Application>Microsoft Office PowerPoint</Application>
  <PresentationFormat>On-screen Show (16:9)</PresentationFormat>
  <Paragraphs>536</Paragraphs>
  <Slides>36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Cambria Math</vt:lpstr>
      <vt:lpstr>ElsevierGulliver</vt:lpstr>
      <vt:lpstr>Gill Sans MT</vt:lpstr>
      <vt:lpstr>Times New Roman</vt:lpstr>
      <vt:lpstr>Wingdings 2</vt:lpstr>
      <vt:lpstr>Dividend</vt:lpstr>
      <vt:lpstr>Investigating The Variability of Urban Tree Phenology Using Volunteer-hosted Phenocams</vt:lpstr>
      <vt:lpstr>PowerPoint Presentation</vt:lpstr>
      <vt:lpstr>Drivers Of Phenology</vt:lpstr>
      <vt:lpstr>Urban Heat Island (UHI) Effect</vt:lpstr>
      <vt:lpstr>Motivation – Importance of Urban Phenology </vt:lpstr>
      <vt:lpstr>Methods of Phenological Data Collection</vt:lpstr>
      <vt:lpstr>Phenocams</vt:lpstr>
      <vt:lpstr>PowerPoint Presentation</vt:lpstr>
      <vt:lpstr>Study Site: Washington, D.C</vt:lpstr>
      <vt:lpstr>Phenocam Installation and Data Collection</vt:lpstr>
      <vt:lpstr>Daily Images and xROI</vt:lpstr>
      <vt:lpstr>Spline Interpolation and Phenometrics</vt:lpstr>
      <vt:lpstr>Interannual Differences in Phenometrics</vt:lpstr>
      <vt:lpstr>Statistical Analyses</vt:lpstr>
      <vt:lpstr>Model Variables</vt:lpstr>
      <vt:lpstr>Method Evaluation</vt:lpstr>
      <vt:lpstr>Interannual Variation</vt:lpstr>
      <vt:lpstr>Interannual Variation</vt:lpstr>
      <vt:lpstr>Interannual Variation</vt:lpstr>
      <vt:lpstr>Hierarchical Mixed Effects Models </vt:lpstr>
      <vt:lpstr>Hierarchical Mixed Effects Model: SOS</vt:lpstr>
      <vt:lpstr>Ordinary Least Squares Models</vt:lpstr>
      <vt:lpstr>Ordinary Least Squares Model: SOS</vt:lpstr>
      <vt:lpstr>Ordinary Least Squares Model: EOS</vt:lpstr>
      <vt:lpstr>Ordinary Least Squares Model: EOS &amp; Impervious Surface Cover</vt:lpstr>
      <vt:lpstr>Phenometric Differences in Genera</vt:lpstr>
      <vt:lpstr>Phenometric Differences in Genera</vt:lpstr>
      <vt:lpstr>Interannual Genera Differences</vt:lpstr>
      <vt:lpstr>Interannual Genera Differences</vt:lpstr>
      <vt:lpstr>Assessing Phenocams</vt:lpstr>
      <vt:lpstr>PowerPoint Presentation</vt:lpstr>
      <vt:lpstr>PowerPoint Presentation</vt:lpstr>
      <vt:lpstr>Recommendations</vt:lpstr>
      <vt:lpstr>PowerPoint Presentation</vt:lpstr>
      <vt:lpstr>Any Questions?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Variability in Urban Tree Phenology Using Volunteer-Hosted Phenocams</dc:title>
  <dc:creator>Maya Hall</dc:creator>
  <cp:lastModifiedBy>Maya L. Hall</cp:lastModifiedBy>
  <cp:revision>623</cp:revision>
  <dcterms:modified xsi:type="dcterms:W3CDTF">2025-07-28T00:20:23Z</dcterms:modified>
</cp:coreProperties>
</file>